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2"/>
  </p:notesMasterIdLst>
  <p:sldIdLst>
    <p:sldId id="258" r:id="rId2"/>
    <p:sldId id="297" r:id="rId3"/>
    <p:sldId id="262" r:id="rId4"/>
    <p:sldId id="298" r:id="rId5"/>
    <p:sldId id="299" r:id="rId6"/>
    <p:sldId id="260" r:id="rId7"/>
    <p:sldId id="300" r:id="rId8"/>
    <p:sldId id="261" r:id="rId9"/>
    <p:sldId id="259" r:id="rId10"/>
    <p:sldId id="267" r:id="rId11"/>
    <p:sldId id="265" r:id="rId12"/>
    <p:sldId id="268" r:id="rId13"/>
    <p:sldId id="273" r:id="rId14"/>
    <p:sldId id="274" r:id="rId15"/>
    <p:sldId id="277" r:id="rId16"/>
    <p:sldId id="278" r:id="rId17"/>
    <p:sldId id="288" r:id="rId18"/>
    <p:sldId id="289" r:id="rId19"/>
    <p:sldId id="290" r:id="rId20"/>
    <p:sldId id="29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12" autoAdjust="0"/>
  </p:normalViewPr>
  <p:slideViewPr>
    <p:cSldViewPr>
      <p:cViewPr varScale="1">
        <p:scale>
          <a:sx n="82" d="100"/>
          <a:sy n="82" d="100"/>
        </p:scale>
        <p:origin x="11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0FADF-A063-48DC-AE59-2A75C9E9CD3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B61E9-1CA8-4ACE-AC7B-95099EC1FF32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Employer Medical Marijuana Policies</a:t>
          </a:r>
          <a:endParaRPr lang="en-US" dirty="0">
            <a:solidFill>
              <a:schemeClr val="tx1"/>
            </a:solidFill>
          </a:endParaRPr>
        </a:p>
      </dgm:t>
    </dgm:pt>
    <dgm:pt modelId="{72872AFC-A3E4-4019-845F-2DBBB2E010A0}" type="parTrans" cxnId="{70DF5C70-2582-4BC0-8DBA-7E8491D8BEF8}">
      <dgm:prSet/>
      <dgm:spPr/>
      <dgm:t>
        <a:bodyPr/>
        <a:lstStyle/>
        <a:p>
          <a:endParaRPr lang="en-US"/>
        </a:p>
      </dgm:t>
    </dgm:pt>
    <dgm:pt modelId="{9F6B7A6B-085A-4896-8F2D-9496DE2B4C3C}" type="sibTrans" cxnId="{70DF5C70-2582-4BC0-8DBA-7E8491D8BEF8}">
      <dgm:prSet/>
      <dgm:spPr/>
      <dgm:t>
        <a:bodyPr/>
        <a:lstStyle/>
        <a:p>
          <a:endParaRPr lang="en-US"/>
        </a:p>
      </dgm:t>
    </dgm:pt>
    <dgm:pt modelId="{AB822F87-F6FE-43F6-AA65-D2CB2E1A332F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Ban the Box Legislation</a:t>
          </a:r>
          <a:endParaRPr lang="en-US" dirty="0">
            <a:solidFill>
              <a:schemeClr val="tx1"/>
            </a:solidFill>
          </a:endParaRPr>
        </a:p>
      </dgm:t>
    </dgm:pt>
    <dgm:pt modelId="{574450D8-E42A-45B5-9BDC-E15C9CE97F48}" type="parTrans" cxnId="{6D7AE386-1FD7-4DE3-BFC7-D7C6327B5684}">
      <dgm:prSet/>
      <dgm:spPr/>
      <dgm:t>
        <a:bodyPr/>
        <a:lstStyle/>
        <a:p>
          <a:endParaRPr lang="en-US"/>
        </a:p>
      </dgm:t>
    </dgm:pt>
    <dgm:pt modelId="{AE86FEDB-FBE9-4D27-8FD9-550B8B5D54C1}" type="sibTrans" cxnId="{6D7AE386-1FD7-4DE3-BFC7-D7C6327B5684}">
      <dgm:prSet/>
      <dgm:spPr/>
      <dgm:t>
        <a:bodyPr/>
        <a:lstStyle/>
        <a:p>
          <a:endParaRPr lang="en-US"/>
        </a:p>
      </dgm:t>
    </dgm:pt>
    <dgm:pt modelId="{DED678E8-3CB2-441D-8C23-220877B66412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Background Checks</a:t>
          </a:r>
          <a:endParaRPr lang="en-US" dirty="0">
            <a:solidFill>
              <a:schemeClr val="tx1"/>
            </a:solidFill>
          </a:endParaRPr>
        </a:p>
      </dgm:t>
    </dgm:pt>
    <dgm:pt modelId="{68D1F36C-040C-4A0E-B6FD-6E2C7710145E}" type="parTrans" cxnId="{6E622941-6FBB-4898-BC49-BB41326787C0}">
      <dgm:prSet/>
      <dgm:spPr/>
      <dgm:t>
        <a:bodyPr/>
        <a:lstStyle/>
        <a:p>
          <a:endParaRPr lang="en-US"/>
        </a:p>
      </dgm:t>
    </dgm:pt>
    <dgm:pt modelId="{9FD3B441-5457-435C-AF54-98CAEDA9F240}" type="sibTrans" cxnId="{6E622941-6FBB-4898-BC49-BB41326787C0}">
      <dgm:prSet/>
      <dgm:spPr/>
      <dgm:t>
        <a:bodyPr/>
        <a:lstStyle/>
        <a:p>
          <a:endParaRPr lang="en-US"/>
        </a:p>
      </dgm:t>
    </dgm:pt>
    <dgm:pt modelId="{3C7FD5F6-547A-4C3F-A9CF-E6D8DCB730E0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Sunday Pay</a:t>
          </a:r>
          <a:endParaRPr lang="en-US" dirty="0">
            <a:solidFill>
              <a:schemeClr val="tx1"/>
            </a:solidFill>
          </a:endParaRPr>
        </a:p>
      </dgm:t>
    </dgm:pt>
    <dgm:pt modelId="{292FAE91-2487-46C9-B820-9A059C716735}" type="parTrans" cxnId="{5C6BD3CA-1F4C-42F3-82BB-7A81E2CDD1FA}">
      <dgm:prSet/>
      <dgm:spPr/>
      <dgm:t>
        <a:bodyPr/>
        <a:lstStyle/>
        <a:p>
          <a:endParaRPr lang="en-US"/>
        </a:p>
      </dgm:t>
    </dgm:pt>
    <dgm:pt modelId="{47129703-D058-4E29-A455-CF5669A5EEFC}" type="sibTrans" cxnId="{5C6BD3CA-1F4C-42F3-82BB-7A81E2CDD1FA}">
      <dgm:prSet/>
      <dgm:spPr/>
      <dgm:t>
        <a:bodyPr/>
        <a:lstStyle/>
        <a:p>
          <a:endParaRPr lang="en-US"/>
        </a:p>
      </dgm:t>
    </dgm:pt>
    <dgm:pt modelId="{FE7A04D8-0C0C-41C5-9876-CCA148B7C815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Same Sex Marriage</a:t>
          </a:r>
          <a:endParaRPr lang="en-US" dirty="0">
            <a:solidFill>
              <a:schemeClr val="tx1"/>
            </a:solidFill>
          </a:endParaRPr>
        </a:p>
      </dgm:t>
    </dgm:pt>
    <dgm:pt modelId="{F32B908B-8920-44D7-BA56-67D9C35E3B02}" type="parTrans" cxnId="{DEAB6F18-DF8F-4538-850C-F37614386352}">
      <dgm:prSet/>
      <dgm:spPr/>
      <dgm:t>
        <a:bodyPr/>
        <a:lstStyle/>
        <a:p>
          <a:endParaRPr lang="en-US"/>
        </a:p>
      </dgm:t>
    </dgm:pt>
    <dgm:pt modelId="{3F5B7D67-210E-48F7-A543-D368B252054E}" type="sibTrans" cxnId="{DEAB6F18-DF8F-4538-850C-F37614386352}">
      <dgm:prSet/>
      <dgm:spPr/>
      <dgm:t>
        <a:bodyPr/>
        <a:lstStyle/>
        <a:p>
          <a:endParaRPr lang="en-US"/>
        </a:p>
      </dgm:t>
    </dgm:pt>
    <dgm:pt modelId="{DDF18F57-5901-4BBA-85D9-C1C8A3EDAAC2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Rhode Island Temporary Caregiver Leave Law</a:t>
          </a:r>
          <a:endParaRPr lang="en-US" dirty="0">
            <a:solidFill>
              <a:schemeClr val="tx1"/>
            </a:solidFill>
          </a:endParaRPr>
        </a:p>
      </dgm:t>
    </dgm:pt>
    <dgm:pt modelId="{89266746-3C4A-4F9B-BE93-BF27E3631968}" type="parTrans" cxnId="{D436CC98-A3E9-499A-A46B-26ADB2B53048}">
      <dgm:prSet/>
      <dgm:spPr/>
      <dgm:t>
        <a:bodyPr/>
        <a:lstStyle/>
        <a:p>
          <a:endParaRPr lang="en-US"/>
        </a:p>
      </dgm:t>
    </dgm:pt>
    <dgm:pt modelId="{B60D34B0-6609-4F4D-80AE-90D9E91B4BE6}" type="sibTrans" cxnId="{D436CC98-A3E9-499A-A46B-26ADB2B53048}">
      <dgm:prSet/>
      <dgm:spPr/>
      <dgm:t>
        <a:bodyPr/>
        <a:lstStyle/>
        <a:p>
          <a:endParaRPr lang="en-US"/>
        </a:p>
      </dgm:t>
    </dgm:pt>
    <dgm:pt modelId="{147ED764-CB79-494C-9C25-FA629C72322F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Employee Wellness Programs</a:t>
          </a:r>
          <a:endParaRPr lang="en-US" dirty="0">
            <a:solidFill>
              <a:schemeClr val="tx1"/>
            </a:solidFill>
          </a:endParaRPr>
        </a:p>
      </dgm:t>
    </dgm:pt>
    <dgm:pt modelId="{E5023728-67CB-4B7F-A63A-7D8FFC494F38}" type="parTrans" cxnId="{BC9F28AE-AB21-4E8B-9394-4FA2DE190163}">
      <dgm:prSet/>
      <dgm:spPr/>
      <dgm:t>
        <a:bodyPr/>
        <a:lstStyle/>
        <a:p>
          <a:endParaRPr lang="en-US"/>
        </a:p>
      </dgm:t>
    </dgm:pt>
    <dgm:pt modelId="{7F840969-8FEA-4E40-8A7B-004AB7375715}" type="sibTrans" cxnId="{BC9F28AE-AB21-4E8B-9394-4FA2DE190163}">
      <dgm:prSet/>
      <dgm:spPr/>
      <dgm:t>
        <a:bodyPr/>
        <a:lstStyle/>
        <a:p>
          <a:endParaRPr lang="en-US"/>
        </a:p>
      </dgm:t>
    </dgm:pt>
    <dgm:pt modelId="{DC4CFE0A-9E4E-4B76-9B5C-71C464EACA6E}">
      <dgm:prSet/>
      <dgm:spPr>
        <a:noFill/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Employee Classifications</a:t>
          </a:r>
          <a:endParaRPr lang="en-US" dirty="0">
            <a:solidFill>
              <a:schemeClr val="tx1"/>
            </a:solidFill>
          </a:endParaRPr>
        </a:p>
      </dgm:t>
    </dgm:pt>
    <dgm:pt modelId="{F5E4D0DA-1C98-4B00-A57E-6CA2C2D3D024}" type="parTrans" cxnId="{65182CD9-EA47-459E-96FD-FB606E3F5062}">
      <dgm:prSet/>
      <dgm:spPr/>
      <dgm:t>
        <a:bodyPr/>
        <a:lstStyle/>
        <a:p>
          <a:endParaRPr lang="en-US"/>
        </a:p>
      </dgm:t>
    </dgm:pt>
    <dgm:pt modelId="{D503D001-691D-4D2B-9E5D-A71E087CA7B7}" type="sibTrans" cxnId="{65182CD9-EA47-459E-96FD-FB606E3F5062}">
      <dgm:prSet/>
      <dgm:spPr/>
      <dgm:t>
        <a:bodyPr/>
        <a:lstStyle/>
        <a:p>
          <a:endParaRPr lang="en-US"/>
        </a:p>
      </dgm:t>
    </dgm:pt>
    <dgm:pt modelId="{4180CF16-CF70-47E6-B70A-217327771F95}" type="pres">
      <dgm:prSet presAssocID="{B2E0FADF-A063-48DC-AE59-2A75C9E9C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8A8C05-71F6-48E4-8BEC-FC6CF456A550}" type="pres">
      <dgm:prSet presAssocID="{FC4B61E9-1CA8-4ACE-AC7B-95099EC1FF32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A6651-196D-4C8A-B377-B23D53258725}" type="pres">
      <dgm:prSet presAssocID="{9F6B7A6B-085A-4896-8F2D-9496DE2B4C3C}" presName="spacer" presStyleCnt="0"/>
      <dgm:spPr/>
    </dgm:pt>
    <dgm:pt modelId="{5A31C0F3-4A39-486A-9DAC-8947287BC68C}" type="pres">
      <dgm:prSet presAssocID="{AB822F87-F6FE-43F6-AA65-D2CB2E1A332F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E6B9A-BACB-44E0-B3AC-47E3D80A955A}" type="pres">
      <dgm:prSet presAssocID="{AE86FEDB-FBE9-4D27-8FD9-550B8B5D54C1}" presName="spacer" presStyleCnt="0"/>
      <dgm:spPr/>
    </dgm:pt>
    <dgm:pt modelId="{8CA3A7E3-8329-4D27-9B42-53F2EF77A4CE}" type="pres">
      <dgm:prSet presAssocID="{DED678E8-3CB2-441D-8C23-220877B66412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EFC08-D2AB-4067-B830-10E7D7CE9CF6}" type="pres">
      <dgm:prSet presAssocID="{9FD3B441-5457-435C-AF54-98CAEDA9F240}" presName="spacer" presStyleCnt="0"/>
      <dgm:spPr/>
    </dgm:pt>
    <dgm:pt modelId="{11556D6E-D0D1-469E-AFF9-0475F10EB390}" type="pres">
      <dgm:prSet presAssocID="{3C7FD5F6-547A-4C3F-A9CF-E6D8DCB730E0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24F2F1-62C6-4112-8281-82B4FBAABC3B}" type="pres">
      <dgm:prSet presAssocID="{47129703-D058-4E29-A455-CF5669A5EEFC}" presName="spacer" presStyleCnt="0"/>
      <dgm:spPr/>
    </dgm:pt>
    <dgm:pt modelId="{FF30336A-83F0-4A8F-AB12-913BF23ED2DF}" type="pres">
      <dgm:prSet presAssocID="{FE7A04D8-0C0C-41C5-9876-CCA148B7C81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DE0A7-A233-4512-98C1-BC90EA063F77}" type="pres">
      <dgm:prSet presAssocID="{3F5B7D67-210E-48F7-A543-D368B252054E}" presName="spacer" presStyleCnt="0"/>
      <dgm:spPr/>
    </dgm:pt>
    <dgm:pt modelId="{27900EC6-71A2-424E-A704-5F466F395FCF}" type="pres">
      <dgm:prSet presAssocID="{DDF18F57-5901-4BBA-85D9-C1C8A3EDAAC2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485FB-C5F5-4462-9DAF-C8FCB7568B16}" type="pres">
      <dgm:prSet presAssocID="{B60D34B0-6609-4F4D-80AE-90D9E91B4BE6}" presName="spacer" presStyleCnt="0"/>
      <dgm:spPr/>
    </dgm:pt>
    <dgm:pt modelId="{674A8E95-519C-4010-A20B-F4915BBF9653}" type="pres">
      <dgm:prSet presAssocID="{147ED764-CB79-494C-9C25-FA629C72322F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47BB4-9693-4002-80EA-F3CA2F39CF7C}" type="pres">
      <dgm:prSet presAssocID="{7F840969-8FEA-4E40-8A7B-004AB7375715}" presName="spacer" presStyleCnt="0"/>
      <dgm:spPr/>
    </dgm:pt>
    <dgm:pt modelId="{3CD0DC0A-AF71-4724-8004-2876205C12CD}" type="pres">
      <dgm:prSet presAssocID="{DC4CFE0A-9E4E-4B76-9B5C-71C464EACA6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622941-6FBB-4898-BC49-BB41326787C0}" srcId="{B2E0FADF-A063-48DC-AE59-2A75C9E9CD34}" destId="{DED678E8-3CB2-441D-8C23-220877B66412}" srcOrd="2" destOrd="0" parTransId="{68D1F36C-040C-4A0E-B6FD-6E2C7710145E}" sibTransId="{9FD3B441-5457-435C-AF54-98CAEDA9F240}"/>
    <dgm:cxn modelId="{A6F273D4-01B0-4172-8B82-40193933EB51}" type="presOf" srcId="{DED678E8-3CB2-441D-8C23-220877B66412}" destId="{8CA3A7E3-8329-4D27-9B42-53F2EF77A4CE}" srcOrd="0" destOrd="0" presId="urn:microsoft.com/office/officeart/2005/8/layout/vList2"/>
    <dgm:cxn modelId="{65182CD9-EA47-459E-96FD-FB606E3F5062}" srcId="{B2E0FADF-A063-48DC-AE59-2A75C9E9CD34}" destId="{DC4CFE0A-9E4E-4B76-9B5C-71C464EACA6E}" srcOrd="7" destOrd="0" parTransId="{F5E4D0DA-1C98-4B00-A57E-6CA2C2D3D024}" sibTransId="{D503D001-691D-4D2B-9E5D-A71E087CA7B7}"/>
    <dgm:cxn modelId="{5C6BD3CA-1F4C-42F3-82BB-7A81E2CDD1FA}" srcId="{B2E0FADF-A063-48DC-AE59-2A75C9E9CD34}" destId="{3C7FD5F6-547A-4C3F-A9CF-E6D8DCB730E0}" srcOrd="3" destOrd="0" parTransId="{292FAE91-2487-46C9-B820-9A059C716735}" sibTransId="{47129703-D058-4E29-A455-CF5669A5EEFC}"/>
    <dgm:cxn modelId="{CCD8BCCE-01EA-416C-A10C-48DA15C75696}" type="presOf" srcId="{FC4B61E9-1CA8-4ACE-AC7B-95099EC1FF32}" destId="{418A8C05-71F6-48E4-8BEC-FC6CF456A550}" srcOrd="0" destOrd="0" presId="urn:microsoft.com/office/officeart/2005/8/layout/vList2"/>
    <dgm:cxn modelId="{6D7AE386-1FD7-4DE3-BFC7-D7C6327B5684}" srcId="{B2E0FADF-A063-48DC-AE59-2A75C9E9CD34}" destId="{AB822F87-F6FE-43F6-AA65-D2CB2E1A332F}" srcOrd="1" destOrd="0" parTransId="{574450D8-E42A-45B5-9BDC-E15C9CE97F48}" sibTransId="{AE86FEDB-FBE9-4D27-8FD9-550B8B5D54C1}"/>
    <dgm:cxn modelId="{2B3F3728-8E0C-4525-B47E-E90C865BE7FF}" type="presOf" srcId="{DDF18F57-5901-4BBA-85D9-C1C8A3EDAAC2}" destId="{27900EC6-71A2-424E-A704-5F466F395FCF}" srcOrd="0" destOrd="0" presId="urn:microsoft.com/office/officeart/2005/8/layout/vList2"/>
    <dgm:cxn modelId="{0CF3B37F-B8AB-4157-B0E9-44405B4F8520}" type="presOf" srcId="{AB822F87-F6FE-43F6-AA65-D2CB2E1A332F}" destId="{5A31C0F3-4A39-486A-9DAC-8947287BC68C}" srcOrd="0" destOrd="0" presId="urn:microsoft.com/office/officeart/2005/8/layout/vList2"/>
    <dgm:cxn modelId="{DEAB6F18-DF8F-4538-850C-F37614386352}" srcId="{B2E0FADF-A063-48DC-AE59-2A75C9E9CD34}" destId="{FE7A04D8-0C0C-41C5-9876-CCA148B7C815}" srcOrd="4" destOrd="0" parTransId="{F32B908B-8920-44D7-BA56-67D9C35E3B02}" sibTransId="{3F5B7D67-210E-48F7-A543-D368B252054E}"/>
    <dgm:cxn modelId="{BC9F28AE-AB21-4E8B-9394-4FA2DE190163}" srcId="{B2E0FADF-A063-48DC-AE59-2A75C9E9CD34}" destId="{147ED764-CB79-494C-9C25-FA629C72322F}" srcOrd="6" destOrd="0" parTransId="{E5023728-67CB-4B7F-A63A-7D8FFC494F38}" sibTransId="{7F840969-8FEA-4E40-8A7B-004AB7375715}"/>
    <dgm:cxn modelId="{CE1C3DF9-F1CD-4588-A399-31ECA9E3C502}" type="presOf" srcId="{3C7FD5F6-547A-4C3F-A9CF-E6D8DCB730E0}" destId="{11556D6E-D0D1-469E-AFF9-0475F10EB390}" srcOrd="0" destOrd="0" presId="urn:microsoft.com/office/officeart/2005/8/layout/vList2"/>
    <dgm:cxn modelId="{2730C5DF-FEE9-4DD4-9D03-B34A98DF2815}" type="presOf" srcId="{DC4CFE0A-9E4E-4B76-9B5C-71C464EACA6E}" destId="{3CD0DC0A-AF71-4724-8004-2876205C12CD}" srcOrd="0" destOrd="0" presId="urn:microsoft.com/office/officeart/2005/8/layout/vList2"/>
    <dgm:cxn modelId="{A431F2FB-0CC5-40BD-8E20-504334967D66}" type="presOf" srcId="{FE7A04D8-0C0C-41C5-9876-CCA148B7C815}" destId="{FF30336A-83F0-4A8F-AB12-913BF23ED2DF}" srcOrd="0" destOrd="0" presId="urn:microsoft.com/office/officeart/2005/8/layout/vList2"/>
    <dgm:cxn modelId="{D436CC98-A3E9-499A-A46B-26ADB2B53048}" srcId="{B2E0FADF-A063-48DC-AE59-2A75C9E9CD34}" destId="{DDF18F57-5901-4BBA-85D9-C1C8A3EDAAC2}" srcOrd="5" destOrd="0" parTransId="{89266746-3C4A-4F9B-BE93-BF27E3631968}" sibTransId="{B60D34B0-6609-4F4D-80AE-90D9E91B4BE6}"/>
    <dgm:cxn modelId="{70DF5C70-2582-4BC0-8DBA-7E8491D8BEF8}" srcId="{B2E0FADF-A063-48DC-AE59-2A75C9E9CD34}" destId="{FC4B61E9-1CA8-4ACE-AC7B-95099EC1FF32}" srcOrd="0" destOrd="0" parTransId="{72872AFC-A3E4-4019-845F-2DBBB2E010A0}" sibTransId="{9F6B7A6B-085A-4896-8F2D-9496DE2B4C3C}"/>
    <dgm:cxn modelId="{9ABDB1E1-96FE-4638-A4A1-D5E2162B8B23}" type="presOf" srcId="{147ED764-CB79-494C-9C25-FA629C72322F}" destId="{674A8E95-519C-4010-A20B-F4915BBF9653}" srcOrd="0" destOrd="0" presId="urn:microsoft.com/office/officeart/2005/8/layout/vList2"/>
    <dgm:cxn modelId="{78EFA544-1F47-4FAF-85D2-AA7C723768F2}" type="presOf" srcId="{B2E0FADF-A063-48DC-AE59-2A75C9E9CD34}" destId="{4180CF16-CF70-47E6-B70A-217327771F95}" srcOrd="0" destOrd="0" presId="urn:microsoft.com/office/officeart/2005/8/layout/vList2"/>
    <dgm:cxn modelId="{B8C4DC13-5EC9-4BF7-BF78-238DA2F63D25}" type="presParOf" srcId="{4180CF16-CF70-47E6-B70A-217327771F95}" destId="{418A8C05-71F6-48E4-8BEC-FC6CF456A550}" srcOrd="0" destOrd="0" presId="urn:microsoft.com/office/officeart/2005/8/layout/vList2"/>
    <dgm:cxn modelId="{BC127B32-8F57-486A-BDB7-416D6A6FAFFF}" type="presParOf" srcId="{4180CF16-CF70-47E6-B70A-217327771F95}" destId="{77DA6651-196D-4C8A-B377-B23D53258725}" srcOrd="1" destOrd="0" presId="urn:microsoft.com/office/officeart/2005/8/layout/vList2"/>
    <dgm:cxn modelId="{98BDEC0D-9E02-4A14-A65D-CCE68B595E7C}" type="presParOf" srcId="{4180CF16-CF70-47E6-B70A-217327771F95}" destId="{5A31C0F3-4A39-486A-9DAC-8947287BC68C}" srcOrd="2" destOrd="0" presId="urn:microsoft.com/office/officeart/2005/8/layout/vList2"/>
    <dgm:cxn modelId="{0785803A-EF5C-4D2E-A3D4-4AACDB3FE936}" type="presParOf" srcId="{4180CF16-CF70-47E6-B70A-217327771F95}" destId="{291E6B9A-BACB-44E0-B3AC-47E3D80A955A}" srcOrd="3" destOrd="0" presId="urn:microsoft.com/office/officeart/2005/8/layout/vList2"/>
    <dgm:cxn modelId="{C06E0C67-2AF5-456B-ADD8-343FD29D4B0B}" type="presParOf" srcId="{4180CF16-CF70-47E6-B70A-217327771F95}" destId="{8CA3A7E3-8329-4D27-9B42-53F2EF77A4CE}" srcOrd="4" destOrd="0" presId="urn:microsoft.com/office/officeart/2005/8/layout/vList2"/>
    <dgm:cxn modelId="{6F63F2E0-78B0-4D18-8140-E75C8B673F2C}" type="presParOf" srcId="{4180CF16-CF70-47E6-B70A-217327771F95}" destId="{C44EFC08-D2AB-4067-B830-10E7D7CE9CF6}" srcOrd="5" destOrd="0" presId="urn:microsoft.com/office/officeart/2005/8/layout/vList2"/>
    <dgm:cxn modelId="{CEE13DAC-124E-49E2-AED6-ADFA65A30222}" type="presParOf" srcId="{4180CF16-CF70-47E6-B70A-217327771F95}" destId="{11556D6E-D0D1-469E-AFF9-0475F10EB390}" srcOrd="6" destOrd="0" presId="urn:microsoft.com/office/officeart/2005/8/layout/vList2"/>
    <dgm:cxn modelId="{CF5A78E2-FB23-407B-947A-B2227C78D675}" type="presParOf" srcId="{4180CF16-CF70-47E6-B70A-217327771F95}" destId="{1924F2F1-62C6-4112-8281-82B4FBAABC3B}" srcOrd="7" destOrd="0" presId="urn:microsoft.com/office/officeart/2005/8/layout/vList2"/>
    <dgm:cxn modelId="{CE1F6168-FAD4-4081-8CEC-99BDF6CD1AA1}" type="presParOf" srcId="{4180CF16-CF70-47E6-B70A-217327771F95}" destId="{FF30336A-83F0-4A8F-AB12-913BF23ED2DF}" srcOrd="8" destOrd="0" presId="urn:microsoft.com/office/officeart/2005/8/layout/vList2"/>
    <dgm:cxn modelId="{7E8B9C29-E1B3-4251-A0A8-08B3C2C459F5}" type="presParOf" srcId="{4180CF16-CF70-47E6-B70A-217327771F95}" destId="{1E5DE0A7-A233-4512-98C1-BC90EA063F77}" srcOrd="9" destOrd="0" presId="urn:microsoft.com/office/officeart/2005/8/layout/vList2"/>
    <dgm:cxn modelId="{A5833B4D-9075-4F88-BE88-0650EDFF1534}" type="presParOf" srcId="{4180CF16-CF70-47E6-B70A-217327771F95}" destId="{27900EC6-71A2-424E-A704-5F466F395FCF}" srcOrd="10" destOrd="0" presId="urn:microsoft.com/office/officeart/2005/8/layout/vList2"/>
    <dgm:cxn modelId="{1AFE741C-2BC1-4896-A447-49CA593108E1}" type="presParOf" srcId="{4180CF16-CF70-47E6-B70A-217327771F95}" destId="{73B485FB-C5F5-4462-9DAF-C8FCB7568B16}" srcOrd="11" destOrd="0" presId="urn:microsoft.com/office/officeart/2005/8/layout/vList2"/>
    <dgm:cxn modelId="{51E13E43-AE52-4403-A709-B659F5CF9D5C}" type="presParOf" srcId="{4180CF16-CF70-47E6-B70A-217327771F95}" destId="{674A8E95-519C-4010-A20B-F4915BBF9653}" srcOrd="12" destOrd="0" presId="urn:microsoft.com/office/officeart/2005/8/layout/vList2"/>
    <dgm:cxn modelId="{4E23FF5F-A09A-4FBF-BC7A-8A2819CDD405}" type="presParOf" srcId="{4180CF16-CF70-47E6-B70A-217327771F95}" destId="{16B47BB4-9693-4002-80EA-F3CA2F39CF7C}" srcOrd="13" destOrd="0" presId="urn:microsoft.com/office/officeart/2005/8/layout/vList2"/>
    <dgm:cxn modelId="{01D5E650-3384-4777-B87C-0CD6FC52AB99}" type="presParOf" srcId="{4180CF16-CF70-47E6-B70A-217327771F95}" destId="{3CD0DC0A-AF71-4724-8004-2876205C12C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29394-3CC2-4AD4-9054-258E77C8213E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3A9E34-5335-43D6-86F9-17FD9C17674E}">
      <dgm:prSet/>
      <dgm:spPr/>
      <dgm:t>
        <a:bodyPr/>
        <a:lstStyle/>
        <a:p>
          <a:pPr rtl="0"/>
          <a:r>
            <a:rPr lang="en-US" dirty="0" smtClean="0"/>
            <a:t>RI employers must pay time-and-a-half for time worked on Sundays and 9 designated holidays</a:t>
          </a:r>
          <a:endParaRPr lang="en-US" dirty="0"/>
        </a:p>
      </dgm:t>
    </dgm:pt>
    <dgm:pt modelId="{B1CBFC6A-626B-46ED-A097-A2886F625529}" type="parTrans" cxnId="{73DA524E-A149-4109-8AB9-896AEFB8200C}">
      <dgm:prSet/>
      <dgm:spPr/>
      <dgm:t>
        <a:bodyPr/>
        <a:lstStyle/>
        <a:p>
          <a:endParaRPr lang="en-US"/>
        </a:p>
      </dgm:t>
    </dgm:pt>
    <dgm:pt modelId="{D5893B46-009E-4BAD-8E75-AAE82E9BA2C2}" type="sibTrans" cxnId="{73DA524E-A149-4109-8AB9-896AEFB8200C}">
      <dgm:prSet/>
      <dgm:spPr/>
      <dgm:t>
        <a:bodyPr/>
        <a:lstStyle/>
        <a:p>
          <a:endParaRPr lang="en-US"/>
        </a:p>
      </dgm:t>
    </dgm:pt>
    <dgm:pt modelId="{790A0077-A7B4-4404-A1F3-029721AA32C5}">
      <dgm:prSet/>
      <dgm:spPr/>
      <dgm:t>
        <a:bodyPr/>
        <a:lstStyle/>
        <a:p>
          <a:pPr rtl="0"/>
          <a:r>
            <a:rPr lang="en-US" dirty="0" smtClean="0"/>
            <a:t>Review Park Row decision</a:t>
          </a:r>
          <a:endParaRPr lang="en-US" dirty="0"/>
        </a:p>
      </dgm:t>
    </dgm:pt>
    <dgm:pt modelId="{0CDB4186-8808-4651-9B01-C4D5EDD26BD1}" type="parTrans" cxnId="{938E72D7-7DB1-464E-9636-46FD9D556297}">
      <dgm:prSet/>
      <dgm:spPr/>
      <dgm:t>
        <a:bodyPr/>
        <a:lstStyle/>
        <a:p>
          <a:endParaRPr lang="en-US"/>
        </a:p>
      </dgm:t>
    </dgm:pt>
    <dgm:pt modelId="{B3C5AFDE-EFE9-4D55-BD60-7B6710BF61B0}" type="sibTrans" cxnId="{938E72D7-7DB1-464E-9636-46FD9D556297}">
      <dgm:prSet/>
      <dgm:spPr/>
      <dgm:t>
        <a:bodyPr/>
        <a:lstStyle/>
        <a:p>
          <a:endParaRPr lang="en-US"/>
        </a:p>
      </dgm:t>
    </dgm:pt>
    <dgm:pt modelId="{4B308ED5-A6C3-4E4F-B329-6CCA2CE4E768}">
      <dgm:prSet/>
      <dgm:spPr/>
      <dgm:t>
        <a:bodyPr/>
        <a:lstStyle/>
        <a:p>
          <a:pPr rtl="0"/>
          <a:r>
            <a:rPr lang="en-US" dirty="0" smtClean="0"/>
            <a:t>Small exceptions in RI that affect only a few employers</a:t>
          </a:r>
          <a:endParaRPr lang="en-US" dirty="0"/>
        </a:p>
      </dgm:t>
    </dgm:pt>
    <dgm:pt modelId="{FA935913-8EAE-47C5-80F3-F13ECE63B8FF}" type="parTrans" cxnId="{A45A2F17-DA60-485D-B8F9-0219A6DB2814}">
      <dgm:prSet/>
      <dgm:spPr/>
      <dgm:t>
        <a:bodyPr/>
        <a:lstStyle/>
        <a:p>
          <a:endParaRPr lang="en-US"/>
        </a:p>
      </dgm:t>
    </dgm:pt>
    <dgm:pt modelId="{AA919054-5902-4DAA-8B56-6C41E28912AD}" type="sibTrans" cxnId="{A45A2F17-DA60-485D-B8F9-0219A6DB2814}">
      <dgm:prSet/>
      <dgm:spPr/>
      <dgm:t>
        <a:bodyPr/>
        <a:lstStyle/>
        <a:p>
          <a:endParaRPr lang="en-US"/>
        </a:p>
      </dgm:t>
    </dgm:pt>
    <dgm:pt modelId="{FB041EF2-0091-4740-A702-C4EC84AB1F50}">
      <dgm:prSet/>
      <dgm:spPr/>
      <dgm:t>
        <a:bodyPr/>
        <a:lstStyle/>
        <a:p>
          <a:pPr rtl="0"/>
          <a:r>
            <a:rPr lang="en-US" dirty="0" smtClean="0"/>
            <a:t>MA employers follow FLSA with narrow exceptions</a:t>
          </a:r>
          <a:endParaRPr lang="en-US" dirty="0"/>
        </a:p>
      </dgm:t>
    </dgm:pt>
    <dgm:pt modelId="{F668B4C7-B6E5-4D05-A9B3-877853520BED}" type="parTrans" cxnId="{C37ACA6D-3508-4637-9494-C44C9FAD3BEE}">
      <dgm:prSet/>
      <dgm:spPr/>
      <dgm:t>
        <a:bodyPr/>
        <a:lstStyle/>
        <a:p>
          <a:endParaRPr lang="en-US"/>
        </a:p>
      </dgm:t>
    </dgm:pt>
    <dgm:pt modelId="{75F7FC8A-CDE4-462B-A8DE-DB22E8DFCFA2}" type="sibTrans" cxnId="{C37ACA6D-3508-4637-9494-C44C9FAD3BEE}">
      <dgm:prSet/>
      <dgm:spPr/>
      <dgm:t>
        <a:bodyPr/>
        <a:lstStyle/>
        <a:p>
          <a:endParaRPr lang="en-US"/>
        </a:p>
      </dgm:t>
    </dgm:pt>
    <dgm:pt modelId="{A1CF6C29-3D32-498D-B65B-166DC371146A}">
      <dgm:prSet/>
      <dgm:spPr/>
      <dgm:t>
        <a:bodyPr/>
        <a:lstStyle/>
        <a:p>
          <a:pPr rtl="0"/>
          <a:r>
            <a:rPr lang="en-US" dirty="0" smtClean="0"/>
            <a:t>Takeaways</a:t>
          </a:r>
          <a:endParaRPr lang="en-US" dirty="0"/>
        </a:p>
      </dgm:t>
    </dgm:pt>
    <dgm:pt modelId="{51EC0778-EE92-4241-92CE-BE6C6B9B9DDD}" type="parTrans" cxnId="{2EAEF4A6-9C42-44DF-BD66-7088D43B53A8}">
      <dgm:prSet/>
      <dgm:spPr/>
      <dgm:t>
        <a:bodyPr/>
        <a:lstStyle/>
        <a:p>
          <a:endParaRPr lang="en-US"/>
        </a:p>
      </dgm:t>
    </dgm:pt>
    <dgm:pt modelId="{43004534-E0D6-40BB-A6E4-77582BA14B56}" type="sibTrans" cxnId="{2EAEF4A6-9C42-44DF-BD66-7088D43B53A8}">
      <dgm:prSet/>
      <dgm:spPr/>
      <dgm:t>
        <a:bodyPr/>
        <a:lstStyle/>
        <a:p>
          <a:endParaRPr lang="en-US"/>
        </a:p>
      </dgm:t>
    </dgm:pt>
    <dgm:pt modelId="{B54CDFFB-2451-4A61-BF71-0FF98D7238D4}" type="pres">
      <dgm:prSet presAssocID="{25F29394-3CC2-4AD4-9054-258E77C8213E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0A61F2FF-03A1-437B-9BE5-5D3F5DC912D3}" type="pres">
      <dgm:prSet presAssocID="{523A9E34-5335-43D6-86F9-17FD9C17674E}" presName="noChildren" presStyleCnt="0"/>
      <dgm:spPr/>
      <dgm:t>
        <a:bodyPr/>
        <a:lstStyle/>
        <a:p>
          <a:endParaRPr lang="en-US"/>
        </a:p>
      </dgm:t>
    </dgm:pt>
    <dgm:pt modelId="{89745452-0034-4CB2-B8F4-B69AF76B398A}" type="pres">
      <dgm:prSet presAssocID="{523A9E34-5335-43D6-86F9-17FD9C17674E}" presName="gap" presStyleCnt="0"/>
      <dgm:spPr/>
      <dgm:t>
        <a:bodyPr/>
        <a:lstStyle/>
        <a:p>
          <a:endParaRPr lang="en-US"/>
        </a:p>
      </dgm:t>
    </dgm:pt>
    <dgm:pt modelId="{6D958F74-66DF-49BB-BBEC-F45DFB03A53E}" type="pres">
      <dgm:prSet presAssocID="{523A9E34-5335-43D6-86F9-17FD9C17674E}" presName="medCircle2" presStyleLbl="vennNode1" presStyleIdx="0" presStyleCnt="5" custLinFactNeighborX="22360"/>
      <dgm:spPr/>
      <dgm:t>
        <a:bodyPr/>
        <a:lstStyle/>
        <a:p>
          <a:endParaRPr lang="en-US"/>
        </a:p>
      </dgm:t>
    </dgm:pt>
    <dgm:pt modelId="{5875856A-DD5F-4227-A6ED-9F1DC646A087}" type="pres">
      <dgm:prSet presAssocID="{523A9E34-5335-43D6-86F9-17FD9C17674E}" presName="txLvlOnly1" presStyleLbl="revTx" presStyleIdx="0" presStyleCnt="5" custScaleX="115943" custLinFactNeighborX="11221"/>
      <dgm:spPr/>
      <dgm:t>
        <a:bodyPr/>
        <a:lstStyle/>
        <a:p>
          <a:endParaRPr lang="en-US"/>
        </a:p>
      </dgm:t>
    </dgm:pt>
    <dgm:pt modelId="{D5FF8E02-82C3-4640-9528-ED71D1EABA52}" type="pres">
      <dgm:prSet presAssocID="{790A0077-A7B4-4404-A1F3-029721AA32C5}" presName="noChildren" presStyleCnt="0"/>
      <dgm:spPr/>
      <dgm:t>
        <a:bodyPr/>
        <a:lstStyle/>
        <a:p>
          <a:endParaRPr lang="en-US"/>
        </a:p>
      </dgm:t>
    </dgm:pt>
    <dgm:pt modelId="{7905FD72-A33F-406C-B487-0F864398B54F}" type="pres">
      <dgm:prSet presAssocID="{790A0077-A7B4-4404-A1F3-029721AA32C5}" presName="gap" presStyleCnt="0"/>
      <dgm:spPr/>
      <dgm:t>
        <a:bodyPr/>
        <a:lstStyle/>
        <a:p>
          <a:endParaRPr lang="en-US"/>
        </a:p>
      </dgm:t>
    </dgm:pt>
    <dgm:pt modelId="{4EE0BB4C-EFCF-4344-B199-ADFCDE0FDC9B}" type="pres">
      <dgm:prSet presAssocID="{790A0077-A7B4-4404-A1F3-029721AA32C5}" presName="medCircle2" presStyleLbl="vennNode1" presStyleIdx="1" presStyleCnt="5"/>
      <dgm:spPr/>
      <dgm:t>
        <a:bodyPr/>
        <a:lstStyle/>
        <a:p>
          <a:endParaRPr lang="en-US"/>
        </a:p>
      </dgm:t>
    </dgm:pt>
    <dgm:pt modelId="{E0D4011D-4876-4C90-9CF0-91A7A157C3DE}" type="pres">
      <dgm:prSet presAssocID="{790A0077-A7B4-4404-A1F3-029721AA32C5}" presName="txLvlOnly1" presStyleLbl="revTx" presStyleIdx="1" presStyleCnt="5"/>
      <dgm:spPr/>
      <dgm:t>
        <a:bodyPr/>
        <a:lstStyle/>
        <a:p>
          <a:endParaRPr lang="en-US"/>
        </a:p>
      </dgm:t>
    </dgm:pt>
    <dgm:pt modelId="{CE08770D-9488-4002-96D5-E3E867280FAB}" type="pres">
      <dgm:prSet presAssocID="{4B308ED5-A6C3-4E4F-B329-6CCA2CE4E768}" presName="noChildren" presStyleCnt="0"/>
      <dgm:spPr/>
      <dgm:t>
        <a:bodyPr/>
        <a:lstStyle/>
        <a:p>
          <a:endParaRPr lang="en-US"/>
        </a:p>
      </dgm:t>
    </dgm:pt>
    <dgm:pt modelId="{E84B8C4E-9980-42C4-B045-4D4F07F04C2D}" type="pres">
      <dgm:prSet presAssocID="{4B308ED5-A6C3-4E4F-B329-6CCA2CE4E768}" presName="gap" presStyleCnt="0"/>
      <dgm:spPr/>
      <dgm:t>
        <a:bodyPr/>
        <a:lstStyle/>
        <a:p>
          <a:endParaRPr lang="en-US"/>
        </a:p>
      </dgm:t>
    </dgm:pt>
    <dgm:pt modelId="{E3DC6697-190F-4C98-BE9F-241D580D1583}" type="pres">
      <dgm:prSet presAssocID="{4B308ED5-A6C3-4E4F-B329-6CCA2CE4E768}" presName="medCircle2" presStyleLbl="vennNode1" presStyleIdx="2" presStyleCnt="5" custLinFactNeighborX="32034" custLinFactNeighborY="282"/>
      <dgm:spPr/>
      <dgm:t>
        <a:bodyPr/>
        <a:lstStyle/>
        <a:p>
          <a:endParaRPr lang="en-US"/>
        </a:p>
      </dgm:t>
    </dgm:pt>
    <dgm:pt modelId="{460FC5BB-3DB4-47A7-A0EA-A4D21A6667A1}" type="pres">
      <dgm:prSet presAssocID="{4B308ED5-A6C3-4E4F-B329-6CCA2CE4E768}" presName="txLvlOnly1" presStyleLbl="revTx" presStyleIdx="2" presStyleCnt="5" custScaleX="123468" custLinFactNeighborX="16574"/>
      <dgm:spPr/>
      <dgm:t>
        <a:bodyPr/>
        <a:lstStyle/>
        <a:p>
          <a:endParaRPr lang="en-US"/>
        </a:p>
      </dgm:t>
    </dgm:pt>
    <dgm:pt modelId="{D544FFE8-5F3D-4AFE-9739-5F3BA0535716}" type="pres">
      <dgm:prSet presAssocID="{FB041EF2-0091-4740-A702-C4EC84AB1F50}" presName="noChildren" presStyleCnt="0"/>
      <dgm:spPr/>
      <dgm:t>
        <a:bodyPr/>
        <a:lstStyle/>
        <a:p>
          <a:endParaRPr lang="en-US"/>
        </a:p>
      </dgm:t>
    </dgm:pt>
    <dgm:pt modelId="{D0279ADA-4A87-47F3-97FB-A52ACC72EF35}" type="pres">
      <dgm:prSet presAssocID="{FB041EF2-0091-4740-A702-C4EC84AB1F50}" presName="gap" presStyleCnt="0"/>
      <dgm:spPr/>
      <dgm:t>
        <a:bodyPr/>
        <a:lstStyle/>
        <a:p>
          <a:endParaRPr lang="en-US"/>
        </a:p>
      </dgm:t>
    </dgm:pt>
    <dgm:pt modelId="{063A2121-12B3-4C7B-96DD-FD6BEC84868D}" type="pres">
      <dgm:prSet presAssocID="{FB041EF2-0091-4740-A702-C4EC84AB1F50}" presName="medCircle2" presStyleLbl="vennNode1" presStyleIdx="3" presStyleCnt="5" custLinFactNeighborX="33940"/>
      <dgm:spPr/>
      <dgm:t>
        <a:bodyPr/>
        <a:lstStyle/>
        <a:p>
          <a:endParaRPr lang="en-US"/>
        </a:p>
      </dgm:t>
    </dgm:pt>
    <dgm:pt modelId="{4518A3C3-E319-411A-80E8-058D6B45F3F3}" type="pres">
      <dgm:prSet presAssocID="{FB041EF2-0091-4740-A702-C4EC84AB1F50}" presName="txLvlOnly1" presStyleLbl="revTx" presStyleIdx="3" presStyleCnt="5" custScaleX="124625" custLinFactNeighborX="17732"/>
      <dgm:spPr/>
      <dgm:t>
        <a:bodyPr/>
        <a:lstStyle/>
        <a:p>
          <a:endParaRPr lang="en-US"/>
        </a:p>
      </dgm:t>
    </dgm:pt>
    <dgm:pt modelId="{9E2B2E58-5EF6-4FA3-A783-FA937BE58FC1}" type="pres">
      <dgm:prSet presAssocID="{A1CF6C29-3D32-498D-B65B-166DC371146A}" presName="noChildren" presStyleCnt="0"/>
      <dgm:spPr/>
      <dgm:t>
        <a:bodyPr/>
        <a:lstStyle/>
        <a:p>
          <a:endParaRPr lang="en-US"/>
        </a:p>
      </dgm:t>
    </dgm:pt>
    <dgm:pt modelId="{0CEF6BC6-7BD6-4C84-A200-7689E3F5DE0B}" type="pres">
      <dgm:prSet presAssocID="{A1CF6C29-3D32-498D-B65B-166DC371146A}" presName="gap" presStyleCnt="0"/>
      <dgm:spPr/>
      <dgm:t>
        <a:bodyPr/>
        <a:lstStyle/>
        <a:p>
          <a:endParaRPr lang="en-US"/>
        </a:p>
      </dgm:t>
    </dgm:pt>
    <dgm:pt modelId="{2D677353-123F-4C0D-9063-0CF299FE9864}" type="pres">
      <dgm:prSet presAssocID="{A1CF6C29-3D32-498D-B65B-166DC371146A}" presName="medCircle2" presStyleLbl="vennNode1" presStyleIdx="4" presStyleCnt="5"/>
      <dgm:spPr/>
      <dgm:t>
        <a:bodyPr/>
        <a:lstStyle/>
        <a:p>
          <a:endParaRPr lang="en-US"/>
        </a:p>
      </dgm:t>
    </dgm:pt>
    <dgm:pt modelId="{26253C3A-EDD1-45ED-963B-0A98DED3201E}" type="pres">
      <dgm:prSet presAssocID="{A1CF6C29-3D32-498D-B65B-166DC371146A}" presName="txLvlOnly1" presStyleLbl="revTx" presStyleIdx="4" presStyleCnt="5"/>
      <dgm:spPr/>
      <dgm:t>
        <a:bodyPr/>
        <a:lstStyle/>
        <a:p>
          <a:endParaRPr lang="en-US"/>
        </a:p>
      </dgm:t>
    </dgm:pt>
  </dgm:ptLst>
  <dgm:cxnLst>
    <dgm:cxn modelId="{084D07F9-824C-490F-8ECE-24AF6C6B340D}" type="presOf" srcId="{790A0077-A7B4-4404-A1F3-029721AA32C5}" destId="{E0D4011D-4876-4C90-9CF0-91A7A157C3DE}" srcOrd="0" destOrd="0" presId="urn:microsoft.com/office/officeart/2008/layout/VerticalCircleList"/>
    <dgm:cxn modelId="{2EAEF4A6-9C42-44DF-BD66-7088D43B53A8}" srcId="{25F29394-3CC2-4AD4-9054-258E77C8213E}" destId="{A1CF6C29-3D32-498D-B65B-166DC371146A}" srcOrd="4" destOrd="0" parTransId="{51EC0778-EE92-4241-92CE-BE6C6B9B9DDD}" sibTransId="{43004534-E0D6-40BB-A6E4-77582BA14B56}"/>
    <dgm:cxn modelId="{A45A2F17-DA60-485D-B8F9-0219A6DB2814}" srcId="{25F29394-3CC2-4AD4-9054-258E77C8213E}" destId="{4B308ED5-A6C3-4E4F-B329-6CCA2CE4E768}" srcOrd="2" destOrd="0" parTransId="{FA935913-8EAE-47C5-80F3-F13ECE63B8FF}" sibTransId="{AA919054-5902-4DAA-8B56-6C41E28912AD}"/>
    <dgm:cxn modelId="{C37ACA6D-3508-4637-9494-C44C9FAD3BEE}" srcId="{25F29394-3CC2-4AD4-9054-258E77C8213E}" destId="{FB041EF2-0091-4740-A702-C4EC84AB1F50}" srcOrd="3" destOrd="0" parTransId="{F668B4C7-B6E5-4D05-A9B3-877853520BED}" sibTransId="{75F7FC8A-CDE4-462B-A8DE-DB22E8DFCFA2}"/>
    <dgm:cxn modelId="{8AF52B0A-82A6-401F-A0C7-CE50A009DC5A}" type="presOf" srcId="{523A9E34-5335-43D6-86F9-17FD9C17674E}" destId="{5875856A-DD5F-4227-A6ED-9F1DC646A087}" srcOrd="0" destOrd="0" presId="urn:microsoft.com/office/officeart/2008/layout/VerticalCircleList"/>
    <dgm:cxn modelId="{938E72D7-7DB1-464E-9636-46FD9D556297}" srcId="{25F29394-3CC2-4AD4-9054-258E77C8213E}" destId="{790A0077-A7B4-4404-A1F3-029721AA32C5}" srcOrd="1" destOrd="0" parTransId="{0CDB4186-8808-4651-9B01-C4D5EDD26BD1}" sibTransId="{B3C5AFDE-EFE9-4D55-BD60-7B6710BF61B0}"/>
    <dgm:cxn modelId="{8C2749BE-0870-49C7-AE79-63B52EBC56FA}" type="presOf" srcId="{25F29394-3CC2-4AD4-9054-258E77C8213E}" destId="{B54CDFFB-2451-4A61-BF71-0FF98D7238D4}" srcOrd="0" destOrd="0" presId="urn:microsoft.com/office/officeart/2008/layout/VerticalCircleList"/>
    <dgm:cxn modelId="{32BFDD97-A3DA-48BD-8F93-90B316D72405}" type="presOf" srcId="{A1CF6C29-3D32-498D-B65B-166DC371146A}" destId="{26253C3A-EDD1-45ED-963B-0A98DED3201E}" srcOrd="0" destOrd="0" presId="urn:microsoft.com/office/officeart/2008/layout/VerticalCircleList"/>
    <dgm:cxn modelId="{4080D9D1-A1A7-46BE-BEDE-09610E304314}" type="presOf" srcId="{4B308ED5-A6C3-4E4F-B329-6CCA2CE4E768}" destId="{460FC5BB-3DB4-47A7-A0EA-A4D21A6667A1}" srcOrd="0" destOrd="0" presId="urn:microsoft.com/office/officeart/2008/layout/VerticalCircleList"/>
    <dgm:cxn modelId="{D880005A-61B7-443F-A10D-7895885B17C5}" type="presOf" srcId="{FB041EF2-0091-4740-A702-C4EC84AB1F50}" destId="{4518A3C3-E319-411A-80E8-058D6B45F3F3}" srcOrd="0" destOrd="0" presId="urn:microsoft.com/office/officeart/2008/layout/VerticalCircleList"/>
    <dgm:cxn modelId="{73DA524E-A149-4109-8AB9-896AEFB8200C}" srcId="{25F29394-3CC2-4AD4-9054-258E77C8213E}" destId="{523A9E34-5335-43D6-86F9-17FD9C17674E}" srcOrd="0" destOrd="0" parTransId="{B1CBFC6A-626B-46ED-A097-A2886F625529}" sibTransId="{D5893B46-009E-4BAD-8E75-AAE82E9BA2C2}"/>
    <dgm:cxn modelId="{9ECFE42D-7E4A-4F26-AD86-2109F4248769}" type="presParOf" srcId="{B54CDFFB-2451-4A61-BF71-0FF98D7238D4}" destId="{0A61F2FF-03A1-437B-9BE5-5D3F5DC912D3}" srcOrd="0" destOrd="0" presId="urn:microsoft.com/office/officeart/2008/layout/VerticalCircleList"/>
    <dgm:cxn modelId="{58EF33D3-F897-4CD7-967D-985E09C9FBEE}" type="presParOf" srcId="{0A61F2FF-03A1-437B-9BE5-5D3F5DC912D3}" destId="{89745452-0034-4CB2-B8F4-B69AF76B398A}" srcOrd="0" destOrd="0" presId="urn:microsoft.com/office/officeart/2008/layout/VerticalCircleList"/>
    <dgm:cxn modelId="{BB555D74-6B91-4EAC-B44A-5B7AF4593F9B}" type="presParOf" srcId="{0A61F2FF-03A1-437B-9BE5-5D3F5DC912D3}" destId="{6D958F74-66DF-49BB-BBEC-F45DFB03A53E}" srcOrd="1" destOrd="0" presId="urn:microsoft.com/office/officeart/2008/layout/VerticalCircleList"/>
    <dgm:cxn modelId="{3241501C-E2BE-427B-8163-97277BAB60C6}" type="presParOf" srcId="{0A61F2FF-03A1-437B-9BE5-5D3F5DC912D3}" destId="{5875856A-DD5F-4227-A6ED-9F1DC646A087}" srcOrd="2" destOrd="0" presId="urn:microsoft.com/office/officeart/2008/layout/VerticalCircleList"/>
    <dgm:cxn modelId="{35FAF954-6975-4A5D-82D6-2DD0349669CB}" type="presParOf" srcId="{B54CDFFB-2451-4A61-BF71-0FF98D7238D4}" destId="{D5FF8E02-82C3-4640-9528-ED71D1EABA52}" srcOrd="1" destOrd="0" presId="urn:microsoft.com/office/officeart/2008/layout/VerticalCircleList"/>
    <dgm:cxn modelId="{EA4ABACA-7B8E-45D5-8FB5-118BAF5DEBC6}" type="presParOf" srcId="{D5FF8E02-82C3-4640-9528-ED71D1EABA52}" destId="{7905FD72-A33F-406C-B487-0F864398B54F}" srcOrd="0" destOrd="0" presId="urn:microsoft.com/office/officeart/2008/layout/VerticalCircleList"/>
    <dgm:cxn modelId="{16AFA68E-97BC-4396-9244-B2F07CE1F5F3}" type="presParOf" srcId="{D5FF8E02-82C3-4640-9528-ED71D1EABA52}" destId="{4EE0BB4C-EFCF-4344-B199-ADFCDE0FDC9B}" srcOrd="1" destOrd="0" presId="urn:microsoft.com/office/officeart/2008/layout/VerticalCircleList"/>
    <dgm:cxn modelId="{21BEF42A-1852-401F-8CAC-AAACF8122DBB}" type="presParOf" srcId="{D5FF8E02-82C3-4640-9528-ED71D1EABA52}" destId="{E0D4011D-4876-4C90-9CF0-91A7A157C3DE}" srcOrd="2" destOrd="0" presId="urn:microsoft.com/office/officeart/2008/layout/VerticalCircleList"/>
    <dgm:cxn modelId="{7F193714-88FA-4203-A25D-E3F61998F8F2}" type="presParOf" srcId="{B54CDFFB-2451-4A61-BF71-0FF98D7238D4}" destId="{CE08770D-9488-4002-96D5-E3E867280FAB}" srcOrd="2" destOrd="0" presId="urn:microsoft.com/office/officeart/2008/layout/VerticalCircleList"/>
    <dgm:cxn modelId="{562EB6FC-311D-48C0-B7F9-645C534AA641}" type="presParOf" srcId="{CE08770D-9488-4002-96D5-E3E867280FAB}" destId="{E84B8C4E-9980-42C4-B045-4D4F07F04C2D}" srcOrd="0" destOrd="0" presId="urn:microsoft.com/office/officeart/2008/layout/VerticalCircleList"/>
    <dgm:cxn modelId="{55F6CBF5-5764-4E1E-88FC-0804F5D3BDFF}" type="presParOf" srcId="{CE08770D-9488-4002-96D5-E3E867280FAB}" destId="{E3DC6697-190F-4C98-BE9F-241D580D1583}" srcOrd="1" destOrd="0" presId="urn:microsoft.com/office/officeart/2008/layout/VerticalCircleList"/>
    <dgm:cxn modelId="{C82CD323-12D7-4C04-A82A-6C5AB0CF4AC3}" type="presParOf" srcId="{CE08770D-9488-4002-96D5-E3E867280FAB}" destId="{460FC5BB-3DB4-47A7-A0EA-A4D21A6667A1}" srcOrd="2" destOrd="0" presId="urn:microsoft.com/office/officeart/2008/layout/VerticalCircleList"/>
    <dgm:cxn modelId="{19CCEDC7-22EB-4E4E-9815-71414FE1827E}" type="presParOf" srcId="{B54CDFFB-2451-4A61-BF71-0FF98D7238D4}" destId="{D544FFE8-5F3D-4AFE-9739-5F3BA0535716}" srcOrd="3" destOrd="0" presId="urn:microsoft.com/office/officeart/2008/layout/VerticalCircleList"/>
    <dgm:cxn modelId="{1B2B5666-7FFC-4330-A4D7-B5C82201415F}" type="presParOf" srcId="{D544FFE8-5F3D-4AFE-9739-5F3BA0535716}" destId="{D0279ADA-4A87-47F3-97FB-A52ACC72EF35}" srcOrd="0" destOrd="0" presId="urn:microsoft.com/office/officeart/2008/layout/VerticalCircleList"/>
    <dgm:cxn modelId="{C622C116-07D5-48A9-B0B6-3039A8537F04}" type="presParOf" srcId="{D544FFE8-5F3D-4AFE-9739-5F3BA0535716}" destId="{063A2121-12B3-4C7B-96DD-FD6BEC84868D}" srcOrd="1" destOrd="0" presId="urn:microsoft.com/office/officeart/2008/layout/VerticalCircleList"/>
    <dgm:cxn modelId="{A093033F-09A1-4258-9663-2EEC66AA5980}" type="presParOf" srcId="{D544FFE8-5F3D-4AFE-9739-5F3BA0535716}" destId="{4518A3C3-E319-411A-80E8-058D6B45F3F3}" srcOrd="2" destOrd="0" presId="urn:microsoft.com/office/officeart/2008/layout/VerticalCircleList"/>
    <dgm:cxn modelId="{75B8BE76-317D-4A6C-80DC-2044816F22F8}" type="presParOf" srcId="{B54CDFFB-2451-4A61-BF71-0FF98D7238D4}" destId="{9E2B2E58-5EF6-4FA3-A783-FA937BE58FC1}" srcOrd="4" destOrd="0" presId="urn:microsoft.com/office/officeart/2008/layout/VerticalCircleList"/>
    <dgm:cxn modelId="{F0A1DCD8-BC19-4CC8-9B2B-11EEC3348013}" type="presParOf" srcId="{9E2B2E58-5EF6-4FA3-A783-FA937BE58FC1}" destId="{0CEF6BC6-7BD6-4C84-A200-7689E3F5DE0B}" srcOrd="0" destOrd="0" presId="urn:microsoft.com/office/officeart/2008/layout/VerticalCircleList"/>
    <dgm:cxn modelId="{8CE22B52-AC6B-4A59-A8DA-EBA3FBCE7817}" type="presParOf" srcId="{9E2B2E58-5EF6-4FA3-A783-FA937BE58FC1}" destId="{2D677353-123F-4C0D-9063-0CF299FE9864}" srcOrd="1" destOrd="0" presId="urn:microsoft.com/office/officeart/2008/layout/VerticalCircleList"/>
    <dgm:cxn modelId="{2C89C51E-F163-4E77-99FF-84EF9A5CB0A7}" type="presParOf" srcId="{9E2B2E58-5EF6-4FA3-A783-FA937BE58FC1}" destId="{26253C3A-EDD1-45ED-963B-0A98DED3201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9BDF8D-7ADE-41EA-82E4-E8FD79344F33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8CFCD39-39D3-4502-82E3-91A8924DCF89}">
      <dgm:prSet custT="1"/>
      <dgm:spPr/>
      <dgm:t>
        <a:bodyPr/>
        <a:lstStyle/>
        <a:p>
          <a:pPr rtl="0"/>
          <a:r>
            <a:rPr lang="en-US" sz="1600" dirty="0" smtClean="0"/>
            <a:t>What makes independent contractor “independent?”</a:t>
          </a:r>
          <a:endParaRPr lang="en-US" sz="1600" dirty="0"/>
        </a:p>
      </dgm:t>
    </dgm:pt>
    <dgm:pt modelId="{4288BBD5-A64A-4EC3-9E5F-A5E199F6ABD8}" type="parTrans" cxnId="{1ACF114A-0459-4449-8845-3F4C5756E0BC}">
      <dgm:prSet/>
      <dgm:spPr/>
      <dgm:t>
        <a:bodyPr/>
        <a:lstStyle/>
        <a:p>
          <a:endParaRPr lang="en-US"/>
        </a:p>
      </dgm:t>
    </dgm:pt>
    <dgm:pt modelId="{2EB2F139-42A5-440F-B122-BF7FC4B6BA8E}" type="sibTrans" cxnId="{1ACF114A-0459-4449-8845-3F4C5756E0BC}">
      <dgm:prSet/>
      <dgm:spPr/>
      <dgm:t>
        <a:bodyPr/>
        <a:lstStyle/>
        <a:p>
          <a:endParaRPr lang="en-US"/>
        </a:p>
      </dgm:t>
    </dgm:pt>
    <dgm:pt modelId="{15105C70-C6D4-46EE-B70F-E9FD21EFEC1B}">
      <dgm:prSet custT="1"/>
      <dgm:spPr/>
      <dgm:t>
        <a:bodyPr/>
        <a:lstStyle/>
        <a:p>
          <a:pPr rtl="0"/>
          <a:r>
            <a:rPr lang="en-US" sz="1600" dirty="0" smtClean="0"/>
            <a:t>The extent to which the services the individual provides are an integral part of the company's business</a:t>
          </a:r>
          <a:endParaRPr lang="en-US" sz="1600" dirty="0"/>
        </a:p>
      </dgm:t>
    </dgm:pt>
    <dgm:pt modelId="{85A0DBE5-C6A3-4C8E-8F3B-8BEB2B680EF4}" type="parTrans" cxnId="{AE372F1C-53CB-4365-9257-6662D2AFABBA}">
      <dgm:prSet/>
      <dgm:spPr/>
      <dgm:t>
        <a:bodyPr/>
        <a:lstStyle/>
        <a:p>
          <a:endParaRPr lang="en-US"/>
        </a:p>
      </dgm:t>
    </dgm:pt>
    <dgm:pt modelId="{37CC54B8-E27D-48D8-92A6-662A6C1D7D08}" type="sibTrans" cxnId="{AE372F1C-53CB-4365-9257-6662D2AFABBA}">
      <dgm:prSet/>
      <dgm:spPr/>
      <dgm:t>
        <a:bodyPr/>
        <a:lstStyle/>
        <a:p>
          <a:endParaRPr lang="en-US"/>
        </a:p>
      </dgm:t>
    </dgm:pt>
    <dgm:pt modelId="{76B0371B-4E33-46CC-889B-EB1DF605E4B8}">
      <dgm:prSet custT="1"/>
      <dgm:spPr/>
      <dgm:t>
        <a:bodyPr/>
        <a:lstStyle/>
        <a:p>
          <a:pPr rtl="0"/>
          <a:r>
            <a:rPr lang="en-US" sz="1600" dirty="0" smtClean="0"/>
            <a:t>How permanent the relationship has been</a:t>
          </a:r>
          <a:endParaRPr lang="en-US" sz="1600" dirty="0"/>
        </a:p>
      </dgm:t>
    </dgm:pt>
    <dgm:pt modelId="{8EECC26D-46F0-4269-B49B-A5123C98D2D7}" type="parTrans" cxnId="{06FFD8C0-03E9-4494-92BB-D86AF4224C7F}">
      <dgm:prSet/>
      <dgm:spPr/>
      <dgm:t>
        <a:bodyPr/>
        <a:lstStyle/>
        <a:p>
          <a:endParaRPr lang="en-US"/>
        </a:p>
      </dgm:t>
    </dgm:pt>
    <dgm:pt modelId="{7192E6CC-A2D0-4C12-B4B9-8F3E07C2F83C}" type="sibTrans" cxnId="{06FFD8C0-03E9-4494-92BB-D86AF4224C7F}">
      <dgm:prSet/>
      <dgm:spPr/>
      <dgm:t>
        <a:bodyPr/>
        <a:lstStyle/>
        <a:p>
          <a:endParaRPr lang="en-US"/>
        </a:p>
      </dgm:t>
    </dgm:pt>
    <dgm:pt modelId="{A4C3EFDF-0821-4824-B6DF-E165655DB3CD}">
      <dgm:prSet custT="1"/>
      <dgm:spPr/>
      <dgm:t>
        <a:bodyPr/>
        <a:lstStyle/>
        <a:p>
          <a:pPr rtl="0"/>
          <a:r>
            <a:rPr lang="en-US" sz="1600" dirty="0" smtClean="0"/>
            <a:t>The amount the individual has invested in facilities and equipment</a:t>
          </a:r>
          <a:endParaRPr lang="en-US" sz="1600" dirty="0"/>
        </a:p>
      </dgm:t>
    </dgm:pt>
    <dgm:pt modelId="{A43E6174-B3E2-48D2-A55F-80DA1B13ECCC}" type="parTrans" cxnId="{447A6181-C300-4B8E-B743-786DBB826D35}">
      <dgm:prSet/>
      <dgm:spPr/>
      <dgm:t>
        <a:bodyPr/>
        <a:lstStyle/>
        <a:p>
          <a:endParaRPr lang="en-US"/>
        </a:p>
      </dgm:t>
    </dgm:pt>
    <dgm:pt modelId="{311BBD17-B2AA-4777-90BA-C91CDB1C4C44}" type="sibTrans" cxnId="{447A6181-C300-4B8E-B743-786DBB826D35}">
      <dgm:prSet/>
      <dgm:spPr/>
      <dgm:t>
        <a:bodyPr/>
        <a:lstStyle/>
        <a:p>
          <a:endParaRPr lang="en-US"/>
        </a:p>
      </dgm:t>
    </dgm:pt>
    <dgm:pt modelId="{EA94B4BC-AD56-4D6E-821D-E2C7F32AFF3F}">
      <dgm:prSet custT="1"/>
      <dgm:spPr/>
      <dgm:t>
        <a:bodyPr/>
        <a:lstStyle/>
        <a:p>
          <a:pPr rtl="0"/>
          <a:r>
            <a:rPr lang="en-US" sz="1600" dirty="0" smtClean="0"/>
            <a:t>The individual’s opportunities for profit or loss</a:t>
          </a:r>
          <a:endParaRPr lang="en-US" sz="1600" dirty="0"/>
        </a:p>
      </dgm:t>
    </dgm:pt>
    <dgm:pt modelId="{EC1C1762-6A2E-4E35-B021-492FD02D8D9D}" type="parTrans" cxnId="{DB1142F5-3F14-47FB-BDA2-6DB3BCB51D4E}">
      <dgm:prSet/>
      <dgm:spPr/>
      <dgm:t>
        <a:bodyPr/>
        <a:lstStyle/>
        <a:p>
          <a:endParaRPr lang="en-US"/>
        </a:p>
      </dgm:t>
    </dgm:pt>
    <dgm:pt modelId="{236AD61A-067C-4B03-95D3-AC38E0CD3FF2}" type="sibTrans" cxnId="{DB1142F5-3F14-47FB-BDA2-6DB3BCB51D4E}">
      <dgm:prSet/>
      <dgm:spPr/>
      <dgm:t>
        <a:bodyPr/>
        <a:lstStyle/>
        <a:p>
          <a:endParaRPr lang="en-US"/>
        </a:p>
      </dgm:t>
    </dgm:pt>
    <dgm:pt modelId="{5BF786F0-BA59-4D50-B2B7-79CA5CC5A870}">
      <dgm:prSet custT="1"/>
      <dgm:spPr/>
      <dgm:t>
        <a:bodyPr/>
        <a:lstStyle/>
        <a:p>
          <a:pPr rtl="0"/>
          <a:r>
            <a:rPr lang="en-US" sz="1600" dirty="0" smtClean="0"/>
            <a:t>The degree of independent business organization and operation by the individual</a:t>
          </a:r>
          <a:endParaRPr lang="en-US" sz="1600" dirty="0"/>
        </a:p>
      </dgm:t>
    </dgm:pt>
    <dgm:pt modelId="{67CEBE45-7254-45BE-96FA-2D3F694A0C7F}" type="parTrans" cxnId="{53BA1FD7-912E-4D9F-9D58-02FD30193A4B}">
      <dgm:prSet/>
      <dgm:spPr/>
      <dgm:t>
        <a:bodyPr/>
        <a:lstStyle/>
        <a:p>
          <a:endParaRPr lang="en-US"/>
        </a:p>
      </dgm:t>
    </dgm:pt>
    <dgm:pt modelId="{C7893310-4AD5-4DBB-A597-93C6A1AFE21D}" type="sibTrans" cxnId="{53BA1FD7-912E-4D9F-9D58-02FD30193A4B}">
      <dgm:prSet/>
      <dgm:spPr/>
      <dgm:t>
        <a:bodyPr/>
        <a:lstStyle/>
        <a:p>
          <a:endParaRPr lang="en-US"/>
        </a:p>
      </dgm:t>
    </dgm:pt>
    <dgm:pt modelId="{C7FE6AB8-35B9-45D0-8B3A-5E3FF35FB0FF}">
      <dgm:prSet custT="1"/>
      <dgm:spPr/>
      <dgm:t>
        <a:bodyPr/>
        <a:lstStyle/>
        <a:p>
          <a:pPr rtl="0"/>
          <a:r>
            <a:rPr lang="en-US" sz="1600" dirty="0" smtClean="0"/>
            <a:t>The nature and degree of control by the company</a:t>
          </a:r>
          <a:endParaRPr lang="en-US" sz="1600" dirty="0"/>
        </a:p>
      </dgm:t>
    </dgm:pt>
    <dgm:pt modelId="{9E6A8B30-7E66-4894-8221-2FDA5455A720}" type="parTrans" cxnId="{2759AD68-BB9F-4B5F-85C8-0E40213F08B8}">
      <dgm:prSet/>
      <dgm:spPr/>
      <dgm:t>
        <a:bodyPr/>
        <a:lstStyle/>
        <a:p>
          <a:endParaRPr lang="en-US"/>
        </a:p>
      </dgm:t>
    </dgm:pt>
    <dgm:pt modelId="{22675420-3C8B-4B35-A0BB-2DED3975B65B}" type="sibTrans" cxnId="{2759AD68-BB9F-4B5F-85C8-0E40213F08B8}">
      <dgm:prSet/>
      <dgm:spPr/>
      <dgm:t>
        <a:bodyPr/>
        <a:lstStyle/>
        <a:p>
          <a:endParaRPr lang="en-US"/>
        </a:p>
      </dgm:t>
    </dgm:pt>
    <dgm:pt modelId="{3107C601-8D24-41A9-A3CF-B9B581BFF498}">
      <dgm:prSet custT="1"/>
      <dgm:spPr/>
      <dgm:t>
        <a:bodyPr/>
        <a:lstStyle/>
        <a:p>
          <a:pPr rtl="0"/>
          <a:r>
            <a:rPr lang="en-US" sz="1600" dirty="0" smtClean="0"/>
            <a:t>The degree of independent initiative, judgment, or foresight exercised by the individual who performs the services</a:t>
          </a:r>
          <a:endParaRPr lang="en-US" sz="1600" dirty="0"/>
        </a:p>
      </dgm:t>
    </dgm:pt>
    <dgm:pt modelId="{BDAACD90-BBFF-4BE1-AD44-570B7E178A50}" type="parTrans" cxnId="{3D889796-6977-4079-88D1-6D131AE0428F}">
      <dgm:prSet/>
      <dgm:spPr/>
      <dgm:t>
        <a:bodyPr/>
        <a:lstStyle/>
        <a:p>
          <a:endParaRPr lang="en-US"/>
        </a:p>
      </dgm:t>
    </dgm:pt>
    <dgm:pt modelId="{AD1A1672-6032-4301-83F7-38B32B65F12A}" type="sibTrans" cxnId="{3D889796-6977-4079-88D1-6D131AE0428F}">
      <dgm:prSet/>
      <dgm:spPr/>
      <dgm:t>
        <a:bodyPr/>
        <a:lstStyle/>
        <a:p>
          <a:endParaRPr lang="en-US"/>
        </a:p>
      </dgm:t>
    </dgm:pt>
    <dgm:pt modelId="{EFCC6488-A7F2-4C39-A459-9328DECD8859}">
      <dgm:prSet custT="1"/>
      <dgm:spPr/>
      <dgm:t>
        <a:bodyPr/>
        <a:lstStyle/>
        <a:p>
          <a:pPr rtl="0"/>
          <a:r>
            <a:rPr lang="en-US" smtClean="0"/>
            <a:t>Economic reality test</a:t>
          </a:r>
          <a:endParaRPr lang="en-US" sz="1600" dirty="0"/>
        </a:p>
      </dgm:t>
    </dgm:pt>
    <dgm:pt modelId="{46CD5EFB-624E-42CA-8AC1-1C5DC018C36C}" type="parTrans" cxnId="{88E8DC63-EDDF-4C9B-B4D3-91E9B7662F45}">
      <dgm:prSet/>
      <dgm:spPr/>
      <dgm:t>
        <a:bodyPr/>
        <a:lstStyle/>
        <a:p>
          <a:endParaRPr lang="en-US"/>
        </a:p>
      </dgm:t>
    </dgm:pt>
    <dgm:pt modelId="{18F110FA-E9AB-4CCA-81E0-D59931E2AC19}" type="sibTrans" cxnId="{88E8DC63-EDDF-4C9B-B4D3-91E9B7662F45}">
      <dgm:prSet/>
      <dgm:spPr/>
      <dgm:t>
        <a:bodyPr/>
        <a:lstStyle/>
        <a:p>
          <a:endParaRPr lang="en-US"/>
        </a:p>
      </dgm:t>
    </dgm:pt>
    <dgm:pt modelId="{DAA674B4-8C8C-4BF7-84C6-732CF3E3617E}">
      <dgm:prSet custT="1"/>
      <dgm:spPr/>
      <dgm:t>
        <a:bodyPr/>
        <a:lstStyle/>
        <a:p>
          <a:pPr rtl="0"/>
          <a:r>
            <a:rPr lang="en-US" sz="1600" dirty="0" smtClean="0"/>
            <a:t>The FLSA applies only to employees – not to independent contractors</a:t>
          </a:r>
          <a:endParaRPr lang="en-US" sz="1600" dirty="0"/>
        </a:p>
      </dgm:t>
    </dgm:pt>
    <dgm:pt modelId="{76B3A474-1024-4321-B84D-F76E77F667F1}" type="sibTrans" cxnId="{2B860763-BCBF-4D1A-B934-5648EE24E018}">
      <dgm:prSet/>
      <dgm:spPr/>
      <dgm:t>
        <a:bodyPr/>
        <a:lstStyle/>
        <a:p>
          <a:endParaRPr lang="en-US"/>
        </a:p>
      </dgm:t>
    </dgm:pt>
    <dgm:pt modelId="{709174E9-ED60-46CC-9D7C-6250BB7E4FA6}" type="parTrans" cxnId="{2B860763-BCBF-4D1A-B934-5648EE24E018}">
      <dgm:prSet/>
      <dgm:spPr/>
      <dgm:t>
        <a:bodyPr/>
        <a:lstStyle/>
        <a:p>
          <a:endParaRPr lang="en-US"/>
        </a:p>
      </dgm:t>
    </dgm:pt>
    <dgm:pt modelId="{3B68F0A2-E13A-4CC5-A08E-64695D04E2BA}" type="pres">
      <dgm:prSet presAssocID="{AE9BDF8D-7ADE-41EA-82E4-E8FD79344F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895513-6CBD-459B-A116-308E08FEFA01}" type="pres">
      <dgm:prSet presAssocID="{DAA674B4-8C8C-4BF7-84C6-732CF3E3617E}" presName="composite" presStyleCnt="0"/>
      <dgm:spPr/>
    </dgm:pt>
    <dgm:pt modelId="{218C23B3-88CA-4B5A-8FF0-5217E9E754BD}" type="pres">
      <dgm:prSet presAssocID="{DAA674B4-8C8C-4BF7-84C6-732CF3E3617E}" presName="parentText" presStyleLbl="alignNode1" presStyleIdx="0" presStyleCnt="2" custLinFactNeighborX="2538" custLinFactNeighborY="-10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664D1-12D6-4AAC-AAF3-5FB69C66A8CC}" type="pres">
      <dgm:prSet presAssocID="{DAA674B4-8C8C-4BF7-84C6-732CF3E3617E}" presName="descendantText" presStyleLbl="alignAcc1" presStyleIdx="0" presStyleCnt="2" custLinFactNeighborX="4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D2554-7D8C-483F-874E-A928AFD55DE2}" type="pres">
      <dgm:prSet presAssocID="{76B3A474-1024-4321-B84D-F76E77F667F1}" presName="sp" presStyleCnt="0"/>
      <dgm:spPr/>
    </dgm:pt>
    <dgm:pt modelId="{4312AAED-2F30-47E8-BD16-1282F9A9E301}" type="pres">
      <dgm:prSet presAssocID="{48CFCD39-39D3-4502-82E3-91A8924DCF89}" presName="composite" presStyleCnt="0"/>
      <dgm:spPr/>
    </dgm:pt>
    <dgm:pt modelId="{DD744C33-5CFD-4067-B701-17FF404FF895}" type="pres">
      <dgm:prSet presAssocID="{48CFCD39-39D3-4502-82E3-91A8924DCF89}" presName="parentText" presStyleLbl="alignNode1" presStyleIdx="1" presStyleCnt="2" custLinFactNeighborX="17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73431-309B-48B7-931E-0A2A8F7154E0}" type="pres">
      <dgm:prSet presAssocID="{48CFCD39-39D3-4502-82E3-91A8924DCF89}" presName="descendantText" presStyleLbl="alignAcc1" presStyleIdx="1" presStyleCnt="2" custScaleY="171319" custLinFactNeighborX="4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889796-6977-4079-88D1-6D131AE0428F}" srcId="{48CFCD39-39D3-4502-82E3-91A8924DCF89}" destId="{3107C601-8D24-41A9-A3CF-B9B581BFF498}" srcOrd="6" destOrd="0" parTransId="{BDAACD90-BBFF-4BE1-AD44-570B7E178A50}" sibTransId="{AD1A1672-6032-4301-83F7-38B32B65F12A}"/>
    <dgm:cxn modelId="{2B860763-BCBF-4D1A-B934-5648EE24E018}" srcId="{AE9BDF8D-7ADE-41EA-82E4-E8FD79344F33}" destId="{DAA674B4-8C8C-4BF7-84C6-732CF3E3617E}" srcOrd="0" destOrd="0" parTransId="{709174E9-ED60-46CC-9D7C-6250BB7E4FA6}" sibTransId="{76B3A474-1024-4321-B84D-F76E77F667F1}"/>
    <dgm:cxn modelId="{447A6181-C300-4B8E-B743-786DBB826D35}" srcId="{48CFCD39-39D3-4502-82E3-91A8924DCF89}" destId="{A4C3EFDF-0821-4824-B6DF-E165655DB3CD}" srcOrd="2" destOrd="0" parTransId="{A43E6174-B3E2-48D2-A55F-80DA1B13ECCC}" sibTransId="{311BBD17-B2AA-4777-90BA-C91CDB1C4C44}"/>
    <dgm:cxn modelId="{DB1142F5-3F14-47FB-BDA2-6DB3BCB51D4E}" srcId="{48CFCD39-39D3-4502-82E3-91A8924DCF89}" destId="{EA94B4BC-AD56-4D6E-821D-E2C7F32AFF3F}" srcOrd="3" destOrd="0" parTransId="{EC1C1762-6A2E-4E35-B021-492FD02D8D9D}" sibTransId="{236AD61A-067C-4B03-95D3-AC38E0CD3FF2}"/>
    <dgm:cxn modelId="{06FFD8C0-03E9-4494-92BB-D86AF4224C7F}" srcId="{48CFCD39-39D3-4502-82E3-91A8924DCF89}" destId="{76B0371B-4E33-46CC-889B-EB1DF605E4B8}" srcOrd="1" destOrd="0" parTransId="{8EECC26D-46F0-4269-B49B-A5123C98D2D7}" sibTransId="{7192E6CC-A2D0-4C12-B4B9-8F3E07C2F83C}"/>
    <dgm:cxn modelId="{D4D40850-9C51-4F21-AAD1-EB49B2C2706B}" type="presOf" srcId="{3107C601-8D24-41A9-A3CF-B9B581BFF498}" destId="{19773431-309B-48B7-931E-0A2A8F7154E0}" srcOrd="0" destOrd="6" presId="urn:microsoft.com/office/officeart/2005/8/layout/chevron2"/>
    <dgm:cxn modelId="{2759AD68-BB9F-4B5F-85C8-0E40213F08B8}" srcId="{48CFCD39-39D3-4502-82E3-91A8924DCF89}" destId="{C7FE6AB8-35B9-45D0-8B3A-5E3FF35FB0FF}" srcOrd="5" destOrd="0" parTransId="{9E6A8B30-7E66-4894-8221-2FDA5455A720}" sibTransId="{22675420-3C8B-4B35-A0BB-2DED3975B65B}"/>
    <dgm:cxn modelId="{1ACF114A-0459-4449-8845-3F4C5756E0BC}" srcId="{AE9BDF8D-7ADE-41EA-82E4-E8FD79344F33}" destId="{48CFCD39-39D3-4502-82E3-91A8924DCF89}" srcOrd="1" destOrd="0" parTransId="{4288BBD5-A64A-4EC3-9E5F-A5E199F6ABD8}" sibTransId="{2EB2F139-42A5-440F-B122-BF7FC4B6BA8E}"/>
    <dgm:cxn modelId="{79E6A929-1DC7-4687-91EA-C432B3469B0A}" type="presOf" srcId="{76B0371B-4E33-46CC-889B-EB1DF605E4B8}" destId="{19773431-309B-48B7-931E-0A2A8F7154E0}" srcOrd="0" destOrd="1" presId="urn:microsoft.com/office/officeart/2005/8/layout/chevron2"/>
    <dgm:cxn modelId="{AE372F1C-53CB-4365-9257-6662D2AFABBA}" srcId="{48CFCD39-39D3-4502-82E3-91A8924DCF89}" destId="{15105C70-C6D4-46EE-B70F-E9FD21EFEC1B}" srcOrd="0" destOrd="0" parTransId="{85A0DBE5-C6A3-4C8E-8F3B-8BEB2B680EF4}" sibTransId="{37CC54B8-E27D-48D8-92A6-662A6C1D7D08}"/>
    <dgm:cxn modelId="{0AF2FA50-0DBF-4863-9882-A6665EAF3006}" type="presOf" srcId="{C7FE6AB8-35B9-45D0-8B3A-5E3FF35FB0FF}" destId="{19773431-309B-48B7-931E-0A2A8F7154E0}" srcOrd="0" destOrd="5" presId="urn:microsoft.com/office/officeart/2005/8/layout/chevron2"/>
    <dgm:cxn modelId="{53BA1FD7-912E-4D9F-9D58-02FD30193A4B}" srcId="{48CFCD39-39D3-4502-82E3-91A8924DCF89}" destId="{5BF786F0-BA59-4D50-B2B7-79CA5CC5A870}" srcOrd="4" destOrd="0" parTransId="{67CEBE45-7254-45BE-96FA-2D3F694A0C7F}" sibTransId="{C7893310-4AD5-4DBB-A597-93C6A1AFE21D}"/>
    <dgm:cxn modelId="{88E8DC63-EDDF-4C9B-B4D3-91E9B7662F45}" srcId="{DAA674B4-8C8C-4BF7-84C6-732CF3E3617E}" destId="{EFCC6488-A7F2-4C39-A459-9328DECD8859}" srcOrd="0" destOrd="0" parTransId="{46CD5EFB-624E-42CA-8AC1-1C5DC018C36C}" sibTransId="{18F110FA-E9AB-4CCA-81E0-D59931E2AC19}"/>
    <dgm:cxn modelId="{FF146EDA-4657-48A1-92E5-39519A579B02}" type="presOf" srcId="{EFCC6488-A7F2-4C39-A459-9328DECD8859}" destId="{92C664D1-12D6-4AAC-AAF3-5FB69C66A8CC}" srcOrd="0" destOrd="0" presId="urn:microsoft.com/office/officeart/2005/8/layout/chevron2"/>
    <dgm:cxn modelId="{ED9B1F95-7AD9-4837-A7E7-A43573E5B02A}" type="presOf" srcId="{DAA674B4-8C8C-4BF7-84C6-732CF3E3617E}" destId="{218C23B3-88CA-4B5A-8FF0-5217E9E754BD}" srcOrd="0" destOrd="0" presId="urn:microsoft.com/office/officeart/2005/8/layout/chevron2"/>
    <dgm:cxn modelId="{1953B18F-90BC-451A-B934-DEA103C071ED}" type="presOf" srcId="{48CFCD39-39D3-4502-82E3-91A8924DCF89}" destId="{DD744C33-5CFD-4067-B701-17FF404FF895}" srcOrd="0" destOrd="0" presId="urn:microsoft.com/office/officeart/2005/8/layout/chevron2"/>
    <dgm:cxn modelId="{34BB897E-2B6D-4156-877A-ECFB3C896B92}" type="presOf" srcId="{A4C3EFDF-0821-4824-B6DF-E165655DB3CD}" destId="{19773431-309B-48B7-931E-0A2A8F7154E0}" srcOrd="0" destOrd="2" presId="urn:microsoft.com/office/officeart/2005/8/layout/chevron2"/>
    <dgm:cxn modelId="{C957F537-26CD-474E-9DB2-5835837340F7}" type="presOf" srcId="{5BF786F0-BA59-4D50-B2B7-79CA5CC5A870}" destId="{19773431-309B-48B7-931E-0A2A8F7154E0}" srcOrd="0" destOrd="4" presId="urn:microsoft.com/office/officeart/2005/8/layout/chevron2"/>
    <dgm:cxn modelId="{CD7A359D-90F4-418E-9186-70A58994E0A8}" type="presOf" srcId="{AE9BDF8D-7ADE-41EA-82E4-E8FD79344F33}" destId="{3B68F0A2-E13A-4CC5-A08E-64695D04E2BA}" srcOrd="0" destOrd="0" presId="urn:microsoft.com/office/officeart/2005/8/layout/chevron2"/>
    <dgm:cxn modelId="{520F4E9F-93B0-43AC-B52E-FC7D168065A3}" type="presOf" srcId="{15105C70-C6D4-46EE-B70F-E9FD21EFEC1B}" destId="{19773431-309B-48B7-931E-0A2A8F7154E0}" srcOrd="0" destOrd="0" presId="urn:microsoft.com/office/officeart/2005/8/layout/chevron2"/>
    <dgm:cxn modelId="{1CC4B184-99C0-440C-AACC-AB56BFFA75CD}" type="presOf" srcId="{EA94B4BC-AD56-4D6E-821D-E2C7F32AFF3F}" destId="{19773431-309B-48B7-931E-0A2A8F7154E0}" srcOrd="0" destOrd="3" presId="urn:microsoft.com/office/officeart/2005/8/layout/chevron2"/>
    <dgm:cxn modelId="{3CE9E93A-8BFB-4479-81C7-AD9AEA18E6AD}" type="presParOf" srcId="{3B68F0A2-E13A-4CC5-A08E-64695D04E2BA}" destId="{CF895513-6CBD-459B-A116-308E08FEFA01}" srcOrd="0" destOrd="0" presId="urn:microsoft.com/office/officeart/2005/8/layout/chevron2"/>
    <dgm:cxn modelId="{90046A0C-53AE-43A3-97B4-A0DADC0F348C}" type="presParOf" srcId="{CF895513-6CBD-459B-A116-308E08FEFA01}" destId="{218C23B3-88CA-4B5A-8FF0-5217E9E754BD}" srcOrd="0" destOrd="0" presId="urn:microsoft.com/office/officeart/2005/8/layout/chevron2"/>
    <dgm:cxn modelId="{A2B63FC8-DD34-4AF1-9C1C-CA08C3953D78}" type="presParOf" srcId="{CF895513-6CBD-459B-A116-308E08FEFA01}" destId="{92C664D1-12D6-4AAC-AAF3-5FB69C66A8CC}" srcOrd="1" destOrd="0" presId="urn:microsoft.com/office/officeart/2005/8/layout/chevron2"/>
    <dgm:cxn modelId="{EAEC59AD-78CE-4930-A944-2E57273A0470}" type="presParOf" srcId="{3B68F0A2-E13A-4CC5-A08E-64695D04E2BA}" destId="{1E3D2554-7D8C-483F-874E-A928AFD55DE2}" srcOrd="1" destOrd="0" presId="urn:microsoft.com/office/officeart/2005/8/layout/chevron2"/>
    <dgm:cxn modelId="{24B0817B-2BF0-4168-A057-00BAA6CE4068}" type="presParOf" srcId="{3B68F0A2-E13A-4CC5-A08E-64695D04E2BA}" destId="{4312AAED-2F30-47E8-BD16-1282F9A9E301}" srcOrd="2" destOrd="0" presId="urn:microsoft.com/office/officeart/2005/8/layout/chevron2"/>
    <dgm:cxn modelId="{49EBDD22-C274-41EF-9C17-F3E6BD186ECC}" type="presParOf" srcId="{4312AAED-2F30-47E8-BD16-1282F9A9E301}" destId="{DD744C33-5CFD-4067-B701-17FF404FF895}" srcOrd="0" destOrd="0" presId="urn:microsoft.com/office/officeart/2005/8/layout/chevron2"/>
    <dgm:cxn modelId="{6ECD111A-4E64-4334-AFED-B855B44E9DCF}" type="presParOf" srcId="{4312AAED-2F30-47E8-BD16-1282F9A9E301}" destId="{19773431-309B-48B7-931E-0A2A8F7154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D83D5F-7E1E-4CE4-954A-3264F24D8E73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28144AF-9392-4FEE-9EB0-BDB257A2FE2C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Fixed sums for varying amounts of overtime</a:t>
          </a:r>
          <a:endParaRPr lang="en-US" dirty="0">
            <a:solidFill>
              <a:schemeClr val="tx1"/>
            </a:solidFill>
          </a:endParaRPr>
        </a:p>
      </dgm:t>
    </dgm:pt>
    <dgm:pt modelId="{0EEE9AE4-FAAD-40B4-939D-A476A268F70A}" type="parTrans" cxnId="{E88EFCC1-1B26-4307-A74F-4F3B47F28918}">
      <dgm:prSet/>
      <dgm:spPr/>
      <dgm:t>
        <a:bodyPr/>
        <a:lstStyle/>
        <a:p>
          <a:endParaRPr lang="en-US"/>
        </a:p>
      </dgm:t>
    </dgm:pt>
    <dgm:pt modelId="{8103C8E3-C64D-420B-9EA6-E650840F9042}" type="sibTrans" cxnId="{E88EFCC1-1B26-4307-A74F-4F3B47F28918}">
      <dgm:prSet/>
      <dgm:spPr/>
      <dgm:t>
        <a:bodyPr/>
        <a:lstStyle/>
        <a:p>
          <a:endParaRPr lang="en-US"/>
        </a:p>
      </dgm:t>
    </dgm:pt>
    <dgm:pt modelId="{71D23301-90B1-40D2-84FE-2512EE449B4E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dirty="0" smtClean="0"/>
            <a:t>Lump sum paid without regard to number of overtime hours does not qualify as overtime premium—even if lump sum equals or is greater than amount owed on per-hour basis</a:t>
          </a:r>
          <a:endParaRPr lang="en-US" dirty="0"/>
        </a:p>
      </dgm:t>
    </dgm:pt>
    <dgm:pt modelId="{18A56026-D183-4318-9C4B-4D2B861F6C5D}" type="parTrans" cxnId="{45621CC6-041A-42B4-A2E5-F63BBD42EE11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2B9ECFD-319C-4640-82EB-949028BA274E}" type="sibTrans" cxnId="{45621CC6-041A-42B4-A2E5-F63BBD42EE11}">
      <dgm:prSet/>
      <dgm:spPr/>
      <dgm:t>
        <a:bodyPr/>
        <a:lstStyle/>
        <a:p>
          <a:endParaRPr lang="en-US"/>
        </a:p>
      </dgm:t>
    </dgm:pt>
    <dgm:pt modelId="{2084EFF9-AF06-46C1-BC4B-CCE8F684624F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Fixed salary for workweeks exceeding 40 hours </a:t>
          </a:r>
          <a:endParaRPr lang="en-US" dirty="0">
            <a:solidFill>
              <a:schemeClr val="tx1"/>
            </a:solidFill>
          </a:endParaRPr>
        </a:p>
      </dgm:t>
    </dgm:pt>
    <dgm:pt modelId="{2F2ED79E-74BD-4102-B3E5-A2209F1BBC3F}" type="parTrans" cxnId="{7E84E6AF-22F5-4158-9A6E-4518C8DF669A}">
      <dgm:prSet/>
      <dgm:spPr/>
      <dgm:t>
        <a:bodyPr/>
        <a:lstStyle/>
        <a:p>
          <a:endParaRPr lang="en-US"/>
        </a:p>
      </dgm:t>
    </dgm:pt>
    <dgm:pt modelId="{23D9BD45-1A5E-42E8-BC37-FEC023B1495A}" type="sibTrans" cxnId="{7E84E6AF-22F5-4158-9A6E-4518C8DF669A}">
      <dgm:prSet/>
      <dgm:spPr/>
      <dgm:t>
        <a:bodyPr/>
        <a:lstStyle/>
        <a:p>
          <a:endParaRPr lang="en-US"/>
        </a:p>
      </dgm:t>
    </dgm:pt>
    <dgm:pt modelId="{5AB3EB83-3467-4AE4-85FC-CFAF820D0012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dirty="0" smtClean="0"/>
            <a:t>Fixed salary for a regular workweek longer than 40 hours does not satisfy employer’s FLSA obligations for nonexempt employees</a:t>
          </a:r>
          <a:endParaRPr lang="en-US" dirty="0"/>
        </a:p>
      </dgm:t>
    </dgm:pt>
    <dgm:pt modelId="{4D04A2B1-5F77-4B16-97E0-79F7F66A9D00}" type="parTrans" cxnId="{4E5E1B75-47D2-48E6-9F8C-0BCCA4F4E086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390598D-398F-4919-B49F-4A6A918624D6}" type="sibTrans" cxnId="{4E5E1B75-47D2-48E6-9F8C-0BCCA4F4E086}">
      <dgm:prSet/>
      <dgm:spPr/>
      <dgm:t>
        <a:bodyPr/>
        <a:lstStyle/>
        <a:p>
          <a:endParaRPr lang="en-US"/>
        </a:p>
      </dgm:t>
    </dgm:pt>
    <dgm:pt modelId="{D73999B6-C685-48E5-97F0-86AFEA3F8BD9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0" i="0" baseline="0" dirty="0" smtClean="0">
              <a:solidFill>
                <a:schemeClr val="tx1"/>
              </a:solidFill>
            </a:rPr>
            <a:t>Waiving overtime pay</a:t>
          </a:r>
          <a:endParaRPr lang="en-US" dirty="0">
            <a:solidFill>
              <a:schemeClr val="tx1"/>
            </a:solidFill>
          </a:endParaRPr>
        </a:p>
      </dgm:t>
    </dgm:pt>
    <dgm:pt modelId="{A50FF55E-9E08-4BDB-BD0A-35DD892ACBF8}" type="parTrans" cxnId="{D392D27C-4882-474D-AEBF-6DBA60E1DE8B}">
      <dgm:prSet/>
      <dgm:spPr/>
      <dgm:t>
        <a:bodyPr/>
        <a:lstStyle/>
        <a:p>
          <a:endParaRPr lang="en-US"/>
        </a:p>
      </dgm:t>
    </dgm:pt>
    <dgm:pt modelId="{B367E1FC-0F77-41CD-A050-BEF76121CDF4}" type="sibTrans" cxnId="{D392D27C-4882-474D-AEBF-6DBA60E1DE8B}">
      <dgm:prSet/>
      <dgm:spPr/>
      <dgm:t>
        <a:bodyPr/>
        <a:lstStyle/>
        <a:p>
          <a:endParaRPr lang="en-US"/>
        </a:p>
      </dgm:t>
    </dgm:pt>
    <dgm:pt modelId="{C5EA9D40-8ABA-4A6D-B7F1-945AFDF396DF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dirty="0" smtClean="0"/>
            <a:t>Overtime requirement may not be waived by  agreement between employer and employees</a:t>
          </a:r>
          <a:endParaRPr lang="en-US" dirty="0"/>
        </a:p>
      </dgm:t>
    </dgm:pt>
    <dgm:pt modelId="{7CFA0D3F-D5DF-442F-B196-8EDFCAEDC210}" type="parTrans" cxnId="{A41C9FA7-03AC-4762-87BB-476E64E3E15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2E2E678-45AD-4005-A2CC-D36898A7CA3E}" type="sibTrans" cxnId="{A41C9FA7-03AC-4762-87BB-476E64E3E153}">
      <dgm:prSet/>
      <dgm:spPr/>
      <dgm:t>
        <a:bodyPr/>
        <a:lstStyle/>
        <a:p>
          <a:endParaRPr lang="en-US"/>
        </a:p>
      </dgm:t>
    </dgm:pt>
    <dgm:pt modelId="{C716A923-A688-4F58-B4F7-90F9A1F5657F}" type="pres">
      <dgm:prSet presAssocID="{B9D83D5F-7E1E-4CE4-954A-3264F24D8E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3C4696-FB85-4B2A-B4A7-6ECFB8DFBA90}" type="pres">
      <dgm:prSet presAssocID="{728144AF-9392-4FEE-9EB0-BDB257A2FE2C}" presName="root" presStyleCnt="0"/>
      <dgm:spPr/>
    </dgm:pt>
    <dgm:pt modelId="{B538E300-B248-4512-BD5E-60C4A41C967F}" type="pres">
      <dgm:prSet presAssocID="{728144AF-9392-4FEE-9EB0-BDB257A2FE2C}" presName="rootComposite" presStyleCnt="0"/>
      <dgm:spPr/>
    </dgm:pt>
    <dgm:pt modelId="{8B0D8676-21B0-4649-873E-503B4BE79932}" type="pres">
      <dgm:prSet presAssocID="{728144AF-9392-4FEE-9EB0-BDB257A2FE2C}" presName="rootText" presStyleLbl="node1" presStyleIdx="0" presStyleCnt="3"/>
      <dgm:spPr/>
      <dgm:t>
        <a:bodyPr/>
        <a:lstStyle/>
        <a:p>
          <a:endParaRPr lang="en-US"/>
        </a:p>
      </dgm:t>
    </dgm:pt>
    <dgm:pt modelId="{506E8224-484D-4AB8-A7D5-E8696064172D}" type="pres">
      <dgm:prSet presAssocID="{728144AF-9392-4FEE-9EB0-BDB257A2FE2C}" presName="rootConnector" presStyleLbl="node1" presStyleIdx="0" presStyleCnt="3"/>
      <dgm:spPr/>
      <dgm:t>
        <a:bodyPr/>
        <a:lstStyle/>
        <a:p>
          <a:endParaRPr lang="en-US"/>
        </a:p>
      </dgm:t>
    </dgm:pt>
    <dgm:pt modelId="{C7CA2414-9057-4905-9E23-6BA7D5018409}" type="pres">
      <dgm:prSet presAssocID="{728144AF-9392-4FEE-9EB0-BDB257A2FE2C}" presName="childShape" presStyleCnt="0"/>
      <dgm:spPr/>
    </dgm:pt>
    <dgm:pt modelId="{030C7EF9-EAC2-44B5-9294-FA112205B515}" type="pres">
      <dgm:prSet presAssocID="{18A56026-D183-4318-9C4B-4D2B861F6C5D}" presName="Name13" presStyleLbl="parChTrans1D2" presStyleIdx="0" presStyleCnt="3"/>
      <dgm:spPr/>
      <dgm:t>
        <a:bodyPr/>
        <a:lstStyle/>
        <a:p>
          <a:endParaRPr lang="en-US"/>
        </a:p>
      </dgm:t>
    </dgm:pt>
    <dgm:pt modelId="{B98334D7-B547-452A-918E-12576E54B417}" type="pres">
      <dgm:prSet presAssocID="{71D23301-90B1-40D2-84FE-2512EE449B4E}" presName="childText" presStyleLbl="bgAcc1" presStyleIdx="0" presStyleCnt="3" custScaleY="272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42988-D397-4A33-842D-1661529B22C5}" type="pres">
      <dgm:prSet presAssocID="{2084EFF9-AF06-46C1-BC4B-CCE8F684624F}" presName="root" presStyleCnt="0"/>
      <dgm:spPr/>
    </dgm:pt>
    <dgm:pt modelId="{340333C3-920B-4B29-B0B5-8675FB835631}" type="pres">
      <dgm:prSet presAssocID="{2084EFF9-AF06-46C1-BC4B-CCE8F684624F}" presName="rootComposite" presStyleCnt="0"/>
      <dgm:spPr/>
    </dgm:pt>
    <dgm:pt modelId="{F471A144-F210-45C2-B644-301EF57EBC65}" type="pres">
      <dgm:prSet presAssocID="{2084EFF9-AF06-46C1-BC4B-CCE8F684624F}" presName="rootText" presStyleLbl="node1" presStyleIdx="1" presStyleCnt="3"/>
      <dgm:spPr/>
      <dgm:t>
        <a:bodyPr/>
        <a:lstStyle/>
        <a:p>
          <a:endParaRPr lang="en-US"/>
        </a:p>
      </dgm:t>
    </dgm:pt>
    <dgm:pt modelId="{C4A6E3A4-BA36-4B38-ACD1-48045E05A38E}" type="pres">
      <dgm:prSet presAssocID="{2084EFF9-AF06-46C1-BC4B-CCE8F684624F}" presName="rootConnector" presStyleLbl="node1" presStyleIdx="1" presStyleCnt="3"/>
      <dgm:spPr/>
      <dgm:t>
        <a:bodyPr/>
        <a:lstStyle/>
        <a:p>
          <a:endParaRPr lang="en-US"/>
        </a:p>
      </dgm:t>
    </dgm:pt>
    <dgm:pt modelId="{402A453A-CF20-430C-87BF-618AAC2AB622}" type="pres">
      <dgm:prSet presAssocID="{2084EFF9-AF06-46C1-BC4B-CCE8F684624F}" presName="childShape" presStyleCnt="0"/>
      <dgm:spPr/>
    </dgm:pt>
    <dgm:pt modelId="{B900D881-28E8-4F95-A386-128145B77292}" type="pres">
      <dgm:prSet presAssocID="{4D04A2B1-5F77-4B16-97E0-79F7F66A9D0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95E02F4-876A-429C-8A7E-54B9C6E074D4}" type="pres">
      <dgm:prSet presAssocID="{5AB3EB83-3467-4AE4-85FC-CFAF820D0012}" presName="childText" presStyleLbl="bgAcc1" presStyleIdx="1" presStyleCnt="3" custScaleY="272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4B7C7-6E26-4863-A3B0-D5348BD958E6}" type="pres">
      <dgm:prSet presAssocID="{D73999B6-C685-48E5-97F0-86AFEA3F8BD9}" presName="root" presStyleCnt="0"/>
      <dgm:spPr/>
    </dgm:pt>
    <dgm:pt modelId="{EBFF1696-67B4-4232-8768-847AD77E126C}" type="pres">
      <dgm:prSet presAssocID="{D73999B6-C685-48E5-97F0-86AFEA3F8BD9}" presName="rootComposite" presStyleCnt="0"/>
      <dgm:spPr/>
    </dgm:pt>
    <dgm:pt modelId="{6BF51CC6-4562-462B-B7AE-7F503C621DCB}" type="pres">
      <dgm:prSet presAssocID="{D73999B6-C685-48E5-97F0-86AFEA3F8BD9}" presName="rootText" presStyleLbl="node1" presStyleIdx="2" presStyleCnt="3"/>
      <dgm:spPr/>
      <dgm:t>
        <a:bodyPr/>
        <a:lstStyle/>
        <a:p>
          <a:endParaRPr lang="en-US"/>
        </a:p>
      </dgm:t>
    </dgm:pt>
    <dgm:pt modelId="{EA83A4F5-7D28-4B70-B666-D91EF7500D5C}" type="pres">
      <dgm:prSet presAssocID="{D73999B6-C685-48E5-97F0-86AFEA3F8BD9}" presName="rootConnector" presStyleLbl="node1" presStyleIdx="2" presStyleCnt="3"/>
      <dgm:spPr/>
      <dgm:t>
        <a:bodyPr/>
        <a:lstStyle/>
        <a:p>
          <a:endParaRPr lang="en-US"/>
        </a:p>
      </dgm:t>
    </dgm:pt>
    <dgm:pt modelId="{8E4207E8-CC61-46F5-BC1C-3139656B03C0}" type="pres">
      <dgm:prSet presAssocID="{D73999B6-C685-48E5-97F0-86AFEA3F8BD9}" presName="childShape" presStyleCnt="0"/>
      <dgm:spPr/>
    </dgm:pt>
    <dgm:pt modelId="{23BBFE0F-1A28-407B-A9B2-4F7E8EF2939E}" type="pres">
      <dgm:prSet presAssocID="{7CFA0D3F-D5DF-442F-B196-8EDFCAEDC210}" presName="Name13" presStyleLbl="parChTrans1D2" presStyleIdx="2" presStyleCnt="3"/>
      <dgm:spPr/>
      <dgm:t>
        <a:bodyPr/>
        <a:lstStyle/>
        <a:p>
          <a:endParaRPr lang="en-US"/>
        </a:p>
      </dgm:t>
    </dgm:pt>
    <dgm:pt modelId="{B0908297-0672-4056-9E20-E7D5CB5923BD}" type="pres">
      <dgm:prSet presAssocID="{C5EA9D40-8ABA-4A6D-B7F1-945AFDF396DF}" presName="childText" presStyleLbl="bgAcc1" presStyleIdx="2" presStyleCnt="3" custScaleY="272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E4CBCB-1688-44F0-A2E2-C10CEBE74591}" type="presOf" srcId="{5AB3EB83-3467-4AE4-85FC-CFAF820D0012}" destId="{495E02F4-876A-429C-8A7E-54B9C6E074D4}" srcOrd="0" destOrd="0" presId="urn:microsoft.com/office/officeart/2005/8/layout/hierarchy3"/>
    <dgm:cxn modelId="{89CD3058-DFD4-4B8E-847B-9252E967BC09}" type="presOf" srcId="{18A56026-D183-4318-9C4B-4D2B861F6C5D}" destId="{030C7EF9-EAC2-44B5-9294-FA112205B515}" srcOrd="0" destOrd="0" presId="urn:microsoft.com/office/officeart/2005/8/layout/hierarchy3"/>
    <dgm:cxn modelId="{1EB29073-F394-4BDD-96E8-ED4910F6028E}" type="presOf" srcId="{2084EFF9-AF06-46C1-BC4B-CCE8F684624F}" destId="{F471A144-F210-45C2-B644-301EF57EBC65}" srcOrd="0" destOrd="0" presId="urn:microsoft.com/office/officeart/2005/8/layout/hierarchy3"/>
    <dgm:cxn modelId="{19154F82-3EE5-4C23-932C-1C3C8D28B6AC}" type="presOf" srcId="{71D23301-90B1-40D2-84FE-2512EE449B4E}" destId="{B98334D7-B547-452A-918E-12576E54B417}" srcOrd="0" destOrd="0" presId="urn:microsoft.com/office/officeart/2005/8/layout/hierarchy3"/>
    <dgm:cxn modelId="{854A647C-AD76-4BEB-BA0A-B6F7B7E9DF16}" type="presOf" srcId="{4D04A2B1-5F77-4B16-97E0-79F7F66A9D00}" destId="{B900D881-28E8-4F95-A386-128145B77292}" srcOrd="0" destOrd="0" presId="urn:microsoft.com/office/officeart/2005/8/layout/hierarchy3"/>
    <dgm:cxn modelId="{A41C9FA7-03AC-4762-87BB-476E64E3E153}" srcId="{D73999B6-C685-48E5-97F0-86AFEA3F8BD9}" destId="{C5EA9D40-8ABA-4A6D-B7F1-945AFDF396DF}" srcOrd="0" destOrd="0" parTransId="{7CFA0D3F-D5DF-442F-B196-8EDFCAEDC210}" sibTransId="{22E2E678-45AD-4005-A2CC-D36898A7CA3E}"/>
    <dgm:cxn modelId="{AA2232EE-2CFF-4C84-9E26-E6BE95EE2F10}" type="presOf" srcId="{2084EFF9-AF06-46C1-BC4B-CCE8F684624F}" destId="{C4A6E3A4-BA36-4B38-ACD1-48045E05A38E}" srcOrd="1" destOrd="0" presId="urn:microsoft.com/office/officeart/2005/8/layout/hierarchy3"/>
    <dgm:cxn modelId="{5D196BDF-5781-4492-BF16-AB2F8FFDCAED}" type="presOf" srcId="{7CFA0D3F-D5DF-442F-B196-8EDFCAEDC210}" destId="{23BBFE0F-1A28-407B-A9B2-4F7E8EF2939E}" srcOrd="0" destOrd="0" presId="urn:microsoft.com/office/officeart/2005/8/layout/hierarchy3"/>
    <dgm:cxn modelId="{7E84E6AF-22F5-4158-9A6E-4518C8DF669A}" srcId="{B9D83D5F-7E1E-4CE4-954A-3264F24D8E73}" destId="{2084EFF9-AF06-46C1-BC4B-CCE8F684624F}" srcOrd="1" destOrd="0" parTransId="{2F2ED79E-74BD-4102-B3E5-A2209F1BBC3F}" sibTransId="{23D9BD45-1A5E-42E8-BC37-FEC023B1495A}"/>
    <dgm:cxn modelId="{621A4EB9-4E77-45CE-841E-A359DC3951C6}" type="presOf" srcId="{728144AF-9392-4FEE-9EB0-BDB257A2FE2C}" destId="{8B0D8676-21B0-4649-873E-503B4BE79932}" srcOrd="0" destOrd="0" presId="urn:microsoft.com/office/officeart/2005/8/layout/hierarchy3"/>
    <dgm:cxn modelId="{17B1775D-8698-416A-AED9-7DE5F748518A}" type="presOf" srcId="{728144AF-9392-4FEE-9EB0-BDB257A2FE2C}" destId="{506E8224-484D-4AB8-A7D5-E8696064172D}" srcOrd="1" destOrd="0" presId="urn:microsoft.com/office/officeart/2005/8/layout/hierarchy3"/>
    <dgm:cxn modelId="{3E2273C9-D800-41F8-ABC6-409A16CCED42}" type="presOf" srcId="{D73999B6-C685-48E5-97F0-86AFEA3F8BD9}" destId="{6BF51CC6-4562-462B-B7AE-7F503C621DCB}" srcOrd="0" destOrd="0" presId="urn:microsoft.com/office/officeart/2005/8/layout/hierarchy3"/>
    <dgm:cxn modelId="{2EBFBBA1-8323-4C2B-8F3C-157CFF35D293}" type="presOf" srcId="{B9D83D5F-7E1E-4CE4-954A-3264F24D8E73}" destId="{C716A923-A688-4F58-B4F7-90F9A1F5657F}" srcOrd="0" destOrd="0" presId="urn:microsoft.com/office/officeart/2005/8/layout/hierarchy3"/>
    <dgm:cxn modelId="{BEEBBCB2-0E6E-4EA7-A4A0-D1C0862E253F}" type="presOf" srcId="{C5EA9D40-8ABA-4A6D-B7F1-945AFDF396DF}" destId="{B0908297-0672-4056-9E20-E7D5CB5923BD}" srcOrd="0" destOrd="0" presId="urn:microsoft.com/office/officeart/2005/8/layout/hierarchy3"/>
    <dgm:cxn modelId="{4E5E1B75-47D2-48E6-9F8C-0BCCA4F4E086}" srcId="{2084EFF9-AF06-46C1-BC4B-CCE8F684624F}" destId="{5AB3EB83-3467-4AE4-85FC-CFAF820D0012}" srcOrd="0" destOrd="0" parTransId="{4D04A2B1-5F77-4B16-97E0-79F7F66A9D00}" sibTransId="{4390598D-398F-4919-B49F-4A6A918624D6}"/>
    <dgm:cxn modelId="{E88EFCC1-1B26-4307-A74F-4F3B47F28918}" srcId="{B9D83D5F-7E1E-4CE4-954A-3264F24D8E73}" destId="{728144AF-9392-4FEE-9EB0-BDB257A2FE2C}" srcOrd="0" destOrd="0" parTransId="{0EEE9AE4-FAAD-40B4-939D-A476A268F70A}" sibTransId="{8103C8E3-C64D-420B-9EA6-E650840F9042}"/>
    <dgm:cxn modelId="{45621CC6-041A-42B4-A2E5-F63BBD42EE11}" srcId="{728144AF-9392-4FEE-9EB0-BDB257A2FE2C}" destId="{71D23301-90B1-40D2-84FE-2512EE449B4E}" srcOrd="0" destOrd="0" parTransId="{18A56026-D183-4318-9C4B-4D2B861F6C5D}" sibTransId="{32B9ECFD-319C-4640-82EB-949028BA274E}"/>
    <dgm:cxn modelId="{D392D27C-4882-474D-AEBF-6DBA60E1DE8B}" srcId="{B9D83D5F-7E1E-4CE4-954A-3264F24D8E73}" destId="{D73999B6-C685-48E5-97F0-86AFEA3F8BD9}" srcOrd="2" destOrd="0" parTransId="{A50FF55E-9E08-4BDB-BD0A-35DD892ACBF8}" sibTransId="{B367E1FC-0F77-41CD-A050-BEF76121CDF4}"/>
    <dgm:cxn modelId="{2A59AF7D-86EE-49A8-A390-6CC3A28E05B5}" type="presOf" srcId="{D73999B6-C685-48E5-97F0-86AFEA3F8BD9}" destId="{EA83A4F5-7D28-4B70-B666-D91EF7500D5C}" srcOrd="1" destOrd="0" presId="urn:microsoft.com/office/officeart/2005/8/layout/hierarchy3"/>
    <dgm:cxn modelId="{E7ED0285-A12F-472D-82A3-6715AAC35554}" type="presParOf" srcId="{C716A923-A688-4F58-B4F7-90F9A1F5657F}" destId="{E73C4696-FB85-4B2A-B4A7-6ECFB8DFBA90}" srcOrd="0" destOrd="0" presId="urn:microsoft.com/office/officeart/2005/8/layout/hierarchy3"/>
    <dgm:cxn modelId="{36EB9AB3-6B6A-4EAD-AE67-2D2E55771304}" type="presParOf" srcId="{E73C4696-FB85-4B2A-B4A7-6ECFB8DFBA90}" destId="{B538E300-B248-4512-BD5E-60C4A41C967F}" srcOrd="0" destOrd="0" presId="urn:microsoft.com/office/officeart/2005/8/layout/hierarchy3"/>
    <dgm:cxn modelId="{30AC5164-EFF4-4DBE-9F6A-7627AF342E52}" type="presParOf" srcId="{B538E300-B248-4512-BD5E-60C4A41C967F}" destId="{8B0D8676-21B0-4649-873E-503B4BE79932}" srcOrd="0" destOrd="0" presId="urn:microsoft.com/office/officeart/2005/8/layout/hierarchy3"/>
    <dgm:cxn modelId="{241DE872-125F-48CD-95C0-411F295BBB74}" type="presParOf" srcId="{B538E300-B248-4512-BD5E-60C4A41C967F}" destId="{506E8224-484D-4AB8-A7D5-E8696064172D}" srcOrd="1" destOrd="0" presId="urn:microsoft.com/office/officeart/2005/8/layout/hierarchy3"/>
    <dgm:cxn modelId="{1012DB2D-1AC6-4C2A-9E19-3A4824EB2CA0}" type="presParOf" srcId="{E73C4696-FB85-4B2A-B4A7-6ECFB8DFBA90}" destId="{C7CA2414-9057-4905-9E23-6BA7D5018409}" srcOrd="1" destOrd="0" presId="urn:microsoft.com/office/officeart/2005/8/layout/hierarchy3"/>
    <dgm:cxn modelId="{68813C3A-C375-4E3A-8F48-B9724695B340}" type="presParOf" srcId="{C7CA2414-9057-4905-9E23-6BA7D5018409}" destId="{030C7EF9-EAC2-44B5-9294-FA112205B515}" srcOrd="0" destOrd="0" presId="urn:microsoft.com/office/officeart/2005/8/layout/hierarchy3"/>
    <dgm:cxn modelId="{1E5B6705-6748-4BF2-9269-9FA26FE14196}" type="presParOf" srcId="{C7CA2414-9057-4905-9E23-6BA7D5018409}" destId="{B98334D7-B547-452A-918E-12576E54B417}" srcOrd="1" destOrd="0" presId="urn:microsoft.com/office/officeart/2005/8/layout/hierarchy3"/>
    <dgm:cxn modelId="{6D80803A-AFFD-40C8-A95F-9B6691A57A4D}" type="presParOf" srcId="{C716A923-A688-4F58-B4F7-90F9A1F5657F}" destId="{52942988-D397-4A33-842D-1661529B22C5}" srcOrd="1" destOrd="0" presId="urn:microsoft.com/office/officeart/2005/8/layout/hierarchy3"/>
    <dgm:cxn modelId="{A0D575B3-604A-404A-8E3F-6BA824DD8296}" type="presParOf" srcId="{52942988-D397-4A33-842D-1661529B22C5}" destId="{340333C3-920B-4B29-B0B5-8675FB835631}" srcOrd="0" destOrd="0" presId="urn:microsoft.com/office/officeart/2005/8/layout/hierarchy3"/>
    <dgm:cxn modelId="{BFCB1C8F-DD63-4203-BD4B-BC8AF548AB27}" type="presParOf" srcId="{340333C3-920B-4B29-B0B5-8675FB835631}" destId="{F471A144-F210-45C2-B644-301EF57EBC65}" srcOrd="0" destOrd="0" presId="urn:microsoft.com/office/officeart/2005/8/layout/hierarchy3"/>
    <dgm:cxn modelId="{0AEEBABA-D94C-4D5D-BF1D-01A4192428EA}" type="presParOf" srcId="{340333C3-920B-4B29-B0B5-8675FB835631}" destId="{C4A6E3A4-BA36-4B38-ACD1-48045E05A38E}" srcOrd="1" destOrd="0" presId="urn:microsoft.com/office/officeart/2005/8/layout/hierarchy3"/>
    <dgm:cxn modelId="{21466897-4311-414F-B375-0A9A1BF7B8A5}" type="presParOf" srcId="{52942988-D397-4A33-842D-1661529B22C5}" destId="{402A453A-CF20-430C-87BF-618AAC2AB622}" srcOrd="1" destOrd="0" presId="urn:microsoft.com/office/officeart/2005/8/layout/hierarchy3"/>
    <dgm:cxn modelId="{8DFF6D3E-9B5E-47EA-BA77-B9B2DD025261}" type="presParOf" srcId="{402A453A-CF20-430C-87BF-618AAC2AB622}" destId="{B900D881-28E8-4F95-A386-128145B77292}" srcOrd="0" destOrd="0" presId="urn:microsoft.com/office/officeart/2005/8/layout/hierarchy3"/>
    <dgm:cxn modelId="{E8CFE62D-FC44-4656-9E9E-9E2B9D5EA775}" type="presParOf" srcId="{402A453A-CF20-430C-87BF-618AAC2AB622}" destId="{495E02F4-876A-429C-8A7E-54B9C6E074D4}" srcOrd="1" destOrd="0" presId="urn:microsoft.com/office/officeart/2005/8/layout/hierarchy3"/>
    <dgm:cxn modelId="{AAB65A4D-D561-44E1-AC82-B8CE4D982536}" type="presParOf" srcId="{C716A923-A688-4F58-B4F7-90F9A1F5657F}" destId="{7AD4B7C7-6E26-4863-A3B0-D5348BD958E6}" srcOrd="2" destOrd="0" presId="urn:microsoft.com/office/officeart/2005/8/layout/hierarchy3"/>
    <dgm:cxn modelId="{7B8847DD-E831-49BA-BF1A-355886F2B198}" type="presParOf" srcId="{7AD4B7C7-6E26-4863-A3B0-D5348BD958E6}" destId="{EBFF1696-67B4-4232-8768-847AD77E126C}" srcOrd="0" destOrd="0" presId="urn:microsoft.com/office/officeart/2005/8/layout/hierarchy3"/>
    <dgm:cxn modelId="{8E00B39F-3EA0-4234-9BCC-5821C2A31CDF}" type="presParOf" srcId="{EBFF1696-67B4-4232-8768-847AD77E126C}" destId="{6BF51CC6-4562-462B-B7AE-7F503C621DCB}" srcOrd="0" destOrd="0" presId="urn:microsoft.com/office/officeart/2005/8/layout/hierarchy3"/>
    <dgm:cxn modelId="{89FE7186-59BC-4292-9606-EAFA03C56EE3}" type="presParOf" srcId="{EBFF1696-67B4-4232-8768-847AD77E126C}" destId="{EA83A4F5-7D28-4B70-B666-D91EF7500D5C}" srcOrd="1" destOrd="0" presId="urn:microsoft.com/office/officeart/2005/8/layout/hierarchy3"/>
    <dgm:cxn modelId="{08C1D1C7-3BDC-49F1-9B30-3006E55F645D}" type="presParOf" srcId="{7AD4B7C7-6E26-4863-A3B0-D5348BD958E6}" destId="{8E4207E8-CC61-46F5-BC1C-3139656B03C0}" srcOrd="1" destOrd="0" presId="urn:microsoft.com/office/officeart/2005/8/layout/hierarchy3"/>
    <dgm:cxn modelId="{46B5DD53-F973-44F6-9866-75362412FA83}" type="presParOf" srcId="{8E4207E8-CC61-46F5-BC1C-3139656B03C0}" destId="{23BBFE0F-1A28-407B-A9B2-4F7E8EF2939E}" srcOrd="0" destOrd="0" presId="urn:microsoft.com/office/officeart/2005/8/layout/hierarchy3"/>
    <dgm:cxn modelId="{35CC6E3E-95E3-4D0C-A18D-7A853F6EDF76}" type="presParOf" srcId="{8E4207E8-CC61-46F5-BC1C-3139656B03C0}" destId="{B0908297-0672-4056-9E20-E7D5CB5923B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0ED307-115E-4F4A-B3AB-380CC4B729B7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26E57AB-A7B5-4084-AAA1-A64A6D5584A5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0" i="0" baseline="0" smtClean="0"/>
            <a:t>New House bill to reduce FMLA eligibility from 50 to 25 employees</a:t>
          </a:r>
          <a:endParaRPr lang="en-US"/>
        </a:p>
      </dgm:t>
    </dgm:pt>
    <dgm:pt modelId="{79EF9CFD-D3B7-4AAE-A242-FC0C8E78178B}" type="parTrans" cxnId="{80A5695B-39B8-499B-BD92-5244D019D7D5}">
      <dgm:prSet/>
      <dgm:spPr/>
      <dgm:t>
        <a:bodyPr/>
        <a:lstStyle/>
        <a:p>
          <a:endParaRPr lang="en-US"/>
        </a:p>
      </dgm:t>
    </dgm:pt>
    <dgm:pt modelId="{E63BD9CA-6FBE-462B-AC22-974E269DDA6F}" type="sibTrans" cxnId="{80A5695B-39B8-499B-BD92-5244D019D7D5}">
      <dgm:prSet/>
      <dgm:spPr/>
      <dgm:t>
        <a:bodyPr/>
        <a:lstStyle/>
        <a:p>
          <a:endParaRPr lang="en-US"/>
        </a:p>
      </dgm:t>
    </dgm:pt>
    <dgm:pt modelId="{56034C86-BAD6-4898-AA8C-9888FD0689D4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0" i="0" baseline="0" smtClean="0"/>
            <a:t>New bill in House and Senate to prohibit employment discrimination based on unemployment</a:t>
          </a:r>
          <a:endParaRPr lang="en-US"/>
        </a:p>
      </dgm:t>
    </dgm:pt>
    <dgm:pt modelId="{3C4C8207-943F-45BD-95F4-E666A41C2C95}" type="parTrans" cxnId="{9F5BD3F4-9ED4-4B78-BD92-4B22480BC714}">
      <dgm:prSet/>
      <dgm:spPr/>
      <dgm:t>
        <a:bodyPr/>
        <a:lstStyle/>
        <a:p>
          <a:endParaRPr lang="en-US"/>
        </a:p>
      </dgm:t>
    </dgm:pt>
    <dgm:pt modelId="{80E340FE-2B1C-44F9-9825-F574DC7153CA}" type="sibTrans" cxnId="{9F5BD3F4-9ED4-4B78-BD92-4B22480BC714}">
      <dgm:prSet/>
      <dgm:spPr/>
      <dgm:t>
        <a:bodyPr/>
        <a:lstStyle/>
        <a:p>
          <a:endParaRPr lang="en-US"/>
        </a:p>
      </dgm:t>
    </dgm:pt>
    <dgm:pt modelId="{53EFBE0C-54C4-484B-A73A-287E003BD3F1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0" i="0" baseline="0" smtClean="0"/>
            <a:t>New RI bill introduced legalizing marijuana</a:t>
          </a:r>
          <a:endParaRPr lang="en-US"/>
        </a:p>
      </dgm:t>
    </dgm:pt>
    <dgm:pt modelId="{5E024210-BAB9-4FF8-9A7D-67A2497BBDF3}" type="parTrans" cxnId="{F5072E0F-CCEB-4542-A235-47EB1002940B}">
      <dgm:prSet/>
      <dgm:spPr/>
      <dgm:t>
        <a:bodyPr/>
        <a:lstStyle/>
        <a:p>
          <a:endParaRPr lang="en-US"/>
        </a:p>
      </dgm:t>
    </dgm:pt>
    <dgm:pt modelId="{FAFE065C-6F3E-4BA5-8F7C-392AD7E7CA9C}" type="sibTrans" cxnId="{F5072E0F-CCEB-4542-A235-47EB1002940B}">
      <dgm:prSet/>
      <dgm:spPr/>
      <dgm:t>
        <a:bodyPr/>
        <a:lstStyle/>
        <a:p>
          <a:endParaRPr lang="en-US"/>
        </a:p>
      </dgm:t>
    </dgm:pt>
    <dgm:pt modelId="{F2F2273E-400C-4234-9B75-FECCA7212BA8}" type="pres">
      <dgm:prSet presAssocID="{820ED307-115E-4F4A-B3AB-380CC4B729B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FA720E-BF0B-4408-A10E-BECDE0A37DD8}" type="pres">
      <dgm:prSet presAssocID="{226E57AB-A7B5-4084-AAA1-A64A6D5584A5}" presName="circ1" presStyleLbl="vennNode1" presStyleIdx="0" presStyleCnt="3"/>
      <dgm:spPr/>
      <dgm:t>
        <a:bodyPr/>
        <a:lstStyle/>
        <a:p>
          <a:endParaRPr lang="en-US"/>
        </a:p>
      </dgm:t>
    </dgm:pt>
    <dgm:pt modelId="{2DCA62B0-79FA-4313-A17F-4B31882E84A4}" type="pres">
      <dgm:prSet presAssocID="{226E57AB-A7B5-4084-AAA1-A64A6D5584A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69669-896C-4D61-AC1D-1EFF0226AC02}" type="pres">
      <dgm:prSet presAssocID="{56034C86-BAD6-4898-AA8C-9888FD0689D4}" presName="circ2" presStyleLbl="vennNode1" presStyleIdx="1" presStyleCnt="3"/>
      <dgm:spPr/>
      <dgm:t>
        <a:bodyPr/>
        <a:lstStyle/>
        <a:p>
          <a:endParaRPr lang="en-US"/>
        </a:p>
      </dgm:t>
    </dgm:pt>
    <dgm:pt modelId="{E9659B00-44AD-410E-B6A5-586ABE5FB0C7}" type="pres">
      <dgm:prSet presAssocID="{56034C86-BAD6-4898-AA8C-9888FD0689D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BBAD6-3B14-4BFC-B286-0E461D5B06B3}" type="pres">
      <dgm:prSet presAssocID="{53EFBE0C-54C4-484B-A73A-287E003BD3F1}" presName="circ3" presStyleLbl="vennNode1" presStyleIdx="2" presStyleCnt="3"/>
      <dgm:spPr/>
      <dgm:t>
        <a:bodyPr/>
        <a:lstStyle/>
        <a:p>
          <a:endParaRPr lang="en-US"/>
        </a:p>
      </dgm:t>
    </dgm:pt>
    <dgm:pt modelId="{7DBEBD60-7F94-428D-A3EF-A61DA3F903CB}" type="pres">
      <dgm:prSet presAssocID="{53EFBE0C-54C4-484B-A73A-287E003BD3F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20A79E-A477-4491-A71A-E5EDFA0DD7A9}" type="presOf" srcId="{226E57AB-A7B5-4084-AAA1-A64A6D5584A5}" destId="{2CFA720E-BF0B-4408-A10E-BECDE0A37DD8}" srcOrd="0" destOrd="0" presId="urn:microsoft.com/office/officeart/2005/8/layout/venn1"/>
    <dgm:cxn modelId="{B1A8EE93-4B41-4F69-A23A-4ABB1993D249}" type="presOf" srcId="{56034C86-BAD6-4898-AA8C-9888FD0689D4}" destId="{E9659B00-44AD-410E-B6A5-586ABE5FB0C7}" srcOrd="1" destOrd="0" presId="urn:microsoft.com/office/officeart/2005/8/layout/venn1"/>
    <dgm:cxn modelId="{BC83E444-DEC6-43DB-9D81-43B265E0FAEC}" type="presOf" srcId="{53EFBE0C-54C4-484B-A73A-287E003BD3F1}" destId="{7DBEBD60-7F94-428D-A3EF-A61DA3F903CB}" srcOrd="1" destOrd="0" presId="urn:microsoft.com/office/officeart/2005/8/layout/venn1"/>
    <dgm:cxn modelId="{A5B0332A-00D7-4DA1-A9A8-1C6D9D814174}" type="presOf" srcId="{226E57AB-A7B5-4084-AAA1-A64A6D5584A5}" destId="{2DCA62B0-79FA-4313-A17F-4B31882E84A4}" srcOrd="1" destOrd="0" presId="urn:microsoft.com/office/officeart/2005/8/layout/venn1"/>
    <dgm:cxn modelId="{F5072E0F-CCEB-4542-A235-47EB1002940B}" srcId="{820ED307-115E-4F4A-B3AB-380CC4B729B7}" destId="{53EFBE0C-54C4-484B-A73A-287E003BD3F1}" srcOrd="2" destOrd="0" parTransId="{5E024210-BAB9-4FF8-9A7D-67A2497BBDF3}" sibTransId="{FAFE065C-6F3E-4BA5-8F7C-392AD7E7CA9C}"/>
    <dgm:cxn modelId="{A34F1B46-75CC-4C6C-A2B2-0B80FE26451E}" type="presOf" srcId="{53EFBE0C-54C4-484B-A73A-287E003BD3F1}" destId="{7A0BBAD6-3B14-4BFC-B286-0E461D5B06B3}" srcOrd="0" destOrd="0" presId="urn:microsoft.com/office/officeart/2005/8/layout/venn1"/>
    <dgm:cxn modelId="{E22A9DD4-B8D2-417D-9369-D13409489CB5}" type="presOf" srcId="{820ED307-115E-4F4A-B3AB-380CC4B729B7}" destId="{F2F2273E-400C-4234-9B75-FECCA7212BA8}" srcOrd="0" destOrd="0" presId="urn:microsoft.com/office/officeart/2005/8/layout/venn1"/>
    <dgm:cxn modelId="{08788B10-25F0-4A46-B4FF-7FB3FC504C71}" type="presOf" srcId="{56034C86-BAD6-4898-AA8C-9888FD0689D4}" destId="{A7969669-896C-4D61-AC1D-1EFF0226AC02}" srcOrd="0" destOrd="0" presId="urn:microsoft.com/office/officeart/2005/8/layout/venn1"/>
    <dgm:cxn modelId="{9F5BD3F4-9ED4-4B78-BD92-4B22480BC714}" srcId="{820ED307-115E-4F4A-B3AB-380CC4B729B7}" destId="{56034C86-BAD6-4898-AA8C-9888FD0689D4}" srcOrd="1" destOrd="0" parTransId="{3C4C8207-943F-45BD-95F4-E666A41C2C95}" sibTransId="{80E340FE-2B1C-44F9-9825-F574DC7153CA}"/>
    <dgm:cxn modelId="{80A5695B-39B8-499B-BD92-5244D019D7D5}" srcId="{820ED307-115E-4F4A-B3AB-380CC4B729B7}" destId="{226E57AB-A7B5-4084-AAA1-A64A6D5584A5}" srcOrd="0" destOrd="0" parTransId="{79EF9CFD-D3B7-4AAE-A242-FC0C8E78178B}" sibTransId="{E63BD9CA-6FBE-462B-AC22-974E269DDA6F}"/>
    <dgm:cxn modelId="{17DBAF8B-6115-4556-A4DC-5843EEB3EE0B}" type="presParOf" srcId="{F2F2273E-400C-4234-9B75-FECCA7212BA8}" destId="{2CFA720E-BF0B-4408-A10E-BECDE0A37DD8}" srcOrd="0" destOrd="0" presId="urn:microsoft.com/office/officeart/2005/8/layout/venn1"/>
    <dgm:cxn modelId="{9F9CC7BB-6D34-4201-B7EC-A539DB211ED6}" type="presParOf" srcId="{F2F2273E-400C-4234-9B75-FECCA7212BA8}" destId="{2DCA62B0-79FA-4313-A17F-4B31882E84A4}" srcOrd="1" destOrd="0" presId="urn:microsoft.com/office/officeart/2005/8/layout/venn1"/>
    <dgm:cxn modelId="{37748E82-789F-4036-89BE-912D8AA7D76F}" type="presParOf" srcId="{F2F2273E-400C-4234-9B75-FECCA7212BA8}" destId="{A7969669-896C-4D61-AC1D-1EFF0226AC02}" srcOrd="2" destOrd="0" presId="urn:microsoft.com/office/officeart/2005/8/layout/venn1"/>
    <dgm:cxn modelId="{05E3C5E9-B8D3-413A-8B82-D41BB7756658}" type="presParOf" srcId="{F2F2273E-400C-4234-9B75-FECCA7212BA8}" destId="{E9659B00-44AD-410E-B6A5-586ABE5FB0C7}" srcOrd="3" destOrd="0" presId="urn:microsoft.com/office/officeart/2005/8/layout/venn1"/>
    <dgm:cxn modelId="{2BB4E384-CE49-4E11-B36A-E06B23BAB98C}" type="presParOf" srcId="{F2F2273E-400C-4234-9B75-FECCA7212BA8}" destId="{7A0BBAD6-3B14-4BFC-B286-0E461D5B06B3}" srcOrd="4" destOrd="0" presId="urn:microsoft.com/office/officeart/2005/8/layout/venn1"/>
    <dgm:cxn modelId="{6A21C6D0-B9FD-47ED-9DAA-C690832B1BC1}" type="presParOf" srcId="{F2F2273E-400C-4234-9B75-FECCA7212BA8}" destId="{7DBEBD60-7F94-428D-A3EF-A61DA3F903C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8A8C05-71F6-48E4-8BEC-FC6CF456A550}">
      <dsp:nvSpPr>
        <dsp:cNvPr id="0" name=""/>
        <dsp:cNvSpPr/>
      </dsp:nvSpPr>
      <dsp:spPr>
        <a:xfrm>
          <a:off x="0" y="30419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Employer Medical Marijuana Policies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57349"/>
        <a:ext cx="8541500" cy="497795"/>
      </dsp:txXfrm>
    </dsp:sp>
    <dsp:sp modelId="{5A31C0F3-4A39-486A-9DAC-8947287BC68C}">
      <dsp:nvSpPr>
        <dsp:cNvPr id="0" name=""/>
        <dsp:cNvSpPr/>
      </dsp:nvSpPr>
      <dsp:spPr>
        <a:xfrm>
          <a:off x="0" y="648314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Ban the Box Legislation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675244"/>
        <a:ext cx="8541500" cy="497795"/>
      </dsp:txXfrm>
    </dsp:sp>
    <dsp:sp modelId="{8CA3A7E3-8329-4D27-9B42-53F2EF77A4CE}">
      <dsp:nvSpPr>
        <dsp:cNvPr id="0" name=""/>
        <dsp:cNvSpPr/>
      </dsp:nvSpPr>
      <dsp:spPr>
        <a:xfrm>
          <a:off x="0" y="1266209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Background Checks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1293139"/>
        <a:ext cx="8541500" cy="497795"/>
      </dsp:txXfrm>
    </dsp:sp>
    <dsp:sp modelId="{11556D6E-D0D1-469E-AFF9-0475F10EB390}">
      <dsp:nvSpPr>
        <dsp:cNvPr id="0" name=""/>
        <dsp:cNvSpPr/>
      </dsp:nvSpPr>
      <dsp:spPr>
        <a:xfrm>
          <a:off x="0" y="1884104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Sunday Pay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1911034"/>
        <a:ext cx="8541500" cy="497795"/>
      </dsp:txXfrm>
    </dsp:sp>
    <dsp:sp modelId="{FF30336A-83F0-4A8F-AB12-913BF23ED2DF}">
      <dsp:nvSpPr>
        <dsp:cNvPr id="0" name=""/>
        <dsp:cNvSpPr/>
      </dsp:nvSpPr>
      <dsp:spPr>
        <a:xfrm>
          <a:off x="0" y="2502000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Same Sex Marriage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2528930"/>
        <a:ext cx="8541500" cy="497795"/>
      </dsp:txXfrm>
    </dsp:sp>
    <dsp:sp modelId="{27900EC6-71A2-424E-A704-5F466F395FCF}">
      <dsp:nvSpPr>
        <dsp:cNvPr id="0" name=""/>
        <dsp:cNvSpPr/>
      </dsp:nvSpPr>
      <dsp:spPr>
        <a:xfrm>
          <a:off x="0" y="3119895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Rhode Island Temporary Caregiver Leave Law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3146825"/>
        <a:ext cx="8541500" cy="497795"/>
      </dsp:txXfrm>
    </dsp:sp>
    <dsp:sp modelId="{674A8E95-519C-4010-A20B-F4915BBF9653}">
      <dsp:nvSpPr>
        <dsp:cNvPr id="0" name=""/>
        <dsp:cNvSpPr/>
      </dsp:nvSpPr>
      <dsp:spPr>
        <a:xfrm>
          <a:off x="0" y="3737790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Employee Wellness Programs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3764720"/>
        <a:ext cx="8541500" cy="497795"/>
      </dsp:txXfrm>
    </dsp:sp>
    <dsp:sp modelId="{3CD0DC0A-AF71-4724-8004-2876205C12CD}">
      <dsp:nvSpPr>
        <dsp:cNvPr id="0" name=""/>
        <dsp:cNvSpPr/>
      </dsp:nvSpPr>
      <dsp:spPr>
        <a:xfrm>
          <a:off x="0" y="4355685"/>
          <a:ext cx="8595360" cy="55165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>
              <a:solidFill>
                <a:schemeClr val="tx1"/>
              </a:solidFill>
            </a:rPr>
            <a:t>Employee Classifications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6930" y="4382615"/>
        <a:ext cx="8541500" cy="49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58F74-66DF-49BB-BBEC-F45DFB03A53E}">
      <dsp:nvSpPr>
        <dsp:cNvPr id="0" name=""/>
        <dsp:cNvSpPr/>
      </dsp:nvSpPr>
      <dsp:spPr>
        <a:xfrm>
          <a:off x="1558060" y="1323"/>
          <a:ext cx="987022" cy="98702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875856A-DD5F-4227-A6ED-9F1DC646A087}">
      <dsp:nvSpPr>
        <dsp:cNvPr id="0" name=""/>
        <dsp:cNvSpPr/>
      </dsp:nvSpPr>
      <dsp:spPr>
        <a:xfrm>
          <a:off x="2001996" y="1323"/>
          <a:ext cx="6105705" cy="987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RI employers must pay time-and-a-half for time worked on Sundays and 9 designated holidays</a:t>
          </a:r>
          <a:endParaRPr lang="en-US" sz="2400" kern="1200" dirty="0"/>
        </a:p>
      </dsp:txBody>
      <dsp:txXfrm>
        <a:off x="2001996" y="1323"/>
        <a:ext cx="6105705" cy="987022"/>
      </dsp:txXfrm>
    </dsp:sp>
    <dsp:sp modelId="{4EE0BB4C-EFCF-4344-B199-ADFCDE0FDC9B}">
      <dsp:nvSpPr>
        <dsp:cNvPr id="0" name=""/>
        <dsp:cNvSpPr/>
      </dsp:nvSpPr>
      <dsp:spPr>
        <a:xfrm>
          <a:off x="1547257" y="988346"/>
          <a:ext cx="987022" cy="987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0D4011D-4876-4C90-9CF0-91A7A157C3DE}">
      <dsp:nvSpPr>
        <dsp:cNvPr id="0" name=""/>
        <dsp:cNvSpPr/>
      </dsp:nvSpPr>
      <dsp:spPr>
        <a:xfrm>
          <a:off x="2040768" y="988346"/>
          <a:ext cx="5266126" cy="987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Review Park Row decision</a:t>
          </a:r>
          <a:endParaRPr lang="en-US" sz="2400" kern="1200" dirty="0"/>
        </a:p>
      </dsp:txBody>
      <dsp:txXfrm>
        <a:off x="2040768" y="988346"/>
        <a:ext cx="5266126" cy="987022"/>
      </dsp:txXfrm>
    </dsp:sp>
    <dsp:sp modelId="{E3DC6697-190F-4C98-BE9F-241D580D1583}">
      <dsp:nvSpPr>
        <dsp:cNvPr id="0" name=""/>
        <dsp:cNvSpPr/>
      </dsp:nvSpPr>
      <dsp:spPr>
        <a:xfrm>
          <a:off x="1554476" y="1978152"/>
          <a:ext cx="987022" cy="9870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60FC5BB-3DB4-47A7-A0EA-A4D21A6667A1}">
      <dsp:nvSpPr>
        <dsp:cNvPr id="0" name=""/>
        <dsp:cNvSpPr/>
      </dsp:nvSpPr>
      <dsp:spPr>
        <a:xfrm>
          <a:off x="1986685" y="1975368"/>
          <a:ext cx="6501981" cy="987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Small exceptions in RI that affect only a few employers</a:t>
          </a:r>
          <a:endParaRPr lang="en-US" sz="2400" kern="1200" dirty="0"/>
        </a:p>
      </dsp:txBody>
      <dsp:txXfrm>
        <a:off x="1986685" y="1975368"/>
        <a:ext cx="6501981" cy="987022"/>
      </dsp:txXfrm>
    </dsp:sp>
    <dsp:sp modelId="{063A2121-12B3-4C7B-96DD-FD6BEC84868D}">
      <dsp:nvSpPr>
        <dsp:cNvPr id="0" name=""/>
        <dsp:cNvSpPr/>
      </dsp:nvSpPr>
      <dsp:spPr>
        <a:xfrm>
          <a:off x="1558056" y="2962391"/>
          <a:ext cx="987022" cy="9870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518A3C3-E319-411A-80E8-058D6B45F3F3}">
      <dsp:nvSpPr>
        <dsp:cNvPr id="0" name=""/>
        <dsp:cNvSpPr/>
      </dsp:nvSpPr>
      <dsp:spPr>
        <a:xfrm>
          <a:off x="2001970" y="2962391"/>
          <a:ext cx="6562910" cy="987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 employers follow FLSA with narrow exceptions</a:t>
          </a:r>
          <a:endParaRPr lang="en-US" sz="2400" kern="1200" dirty="0"/>
        </a:p>
      </dsp:txBody>
      <dsp:txXfrm>
        <a:off x="2001970" y="2962391"/>
        <a:ext cx="6562910" cy="987022"/>
      </dsp:txXfrm>
    </dsp:sp>
    <dsp:sp modelId="{2D677353-123F-4C0D-9063-0CF299FE9864}">
      <dsp:nvSpPr>
        <dsp:cNvPr id="0" name=""/>
        <dsp:cNvSpPr/>
      </dsp:nvSpPr>
      <dsp:spPr>
        <a:xfrm>
          <a:off x="1547257" y="3949413"/>
          <a:ext cx="987022" cy="98702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6253C3A-EDD1-45ED-963B-0A98DED3201E}">
      <dsp:nvSpPr>
        <dsp:cNvPr id="0" name=""/>
        <dsp:cNvSpPr/>
      </dsp:nvSpPr>
      <dsp:spPr>
        <a:xfrm>
          <a:off x="2040768" y="3949413"/>
          <a:ext cx="5266126" cy="987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Takeaways</a:t>
          </a:r>
          <a:endParaRPr lang="en-US" sz="2400" kern="1200" dirty="0"/>
        </a:p>
      </dsp:txBody>
      <dsp:txXfrm>
        <a:off x="2040768" y="3949413"/>
        <a:ext cx="5266126" cy="9870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C23B3-88CA-4B5A-8FF0-5217E9E754BD}">
      <dsp:nvSpPr>
        <dsp:cNvPr id="0" name=""/>
        <dsp:cNvSpPr/>
      </dsp:nvSpPr>
      <dsp:spPr>
        <a:xfrm rot="5400000">
          <a:off x="-354506" y="402138"/>
          <a:ext cx="2680899" cy="187662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FLSA applies only to employees – not to independent contractors</a:t>
          </a:r>
          <a:endParaRPr lang="en-US" sz="1600" kern="1200" dirty="0"/>
        </a:p>
      </dsp:txBody>
      <dsp:txXfrm rot="-5400000">
        <a:off x="47630" y="938318"/>
        <a:ext cx="1876629" cy="804270"/>
      </dsp:txXfrm>
    </dsp:sp>
    <dsp:sp modelId="{92C664D1-12D6-4AAC-AAF3-5FB69C66A8CC}">
      <dsp:nvSpPr>
        <dsp:cNvPr id="0" name=""/>
        <dsp:cNvSpPr/>
      </dsp:nvSpPr>
      <dsp:spPr>
        <a:xfrm rot="5400000">
          <a:off x="4448064" y="-2543442"/>
          <a:ext cx="1743500" cy="68863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kern="1200" smtClean="0"/>
            <a:t>Economic reality test</a:t>
          </a:r>
          <a:endParaRPr lang="en-US" sz="1600" kern="1200" dirty="0"/>
        </a:p>
      </dsp:txBody>
      <dsp:txXfrm rot="-5400000">
        <a:off x="1876630" y="113103"/>
        <a:ext cx="6801259" cy="1573278"/>
      </dsp:txXfrm>
    </dsp:sp>
    <dsp:sp modelId="{DD744C33-5CFD-4067-B701-17FF404FF895}">
      <dsp:nvSpPr>
        <dsp:cNvPr id="0" name=""/>
        <dsp:cNvSpPr/>
      </dsp:nvSpPr>
      <dsp:spPr>
        <a:xfrm rot="5400000">
          <a:off x="-368637" y="3484443"/>
          <a:ext cx="2680899" cy="1876629"/>
        </a:xfrm>
        <a:prstGeom prst="chevron">
          <a:avLst/>
        </a:prstGeom>
        <a:solidFill>
          <a:schemeClr val="accent5">
            <a:hueOff val="-3039673"/>
            <a:satOff val="3213"/>
            <a:lumOff val="-589"/>
            <a:alphaOff val="0"/>
          </a:schemeClr>
        </a:solidFill>
        <a:ln w="19050" cap="flat" cmpd="sng" algn="ctr">
          <a:solidFill>
            <a:schemeClr val="accent5">
              <a:hueOff val="-3039673"/>
              <a:satOff val="3213"/>
              <a:lumOff val="-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makes independent contractor “independent?”</a:t>
          </a:r>
          <a:endParaRPr lang="en-US" sz="1600" kern="1200" dirty="0"/>
        </a:p>
      </dsp:txBody>
      <dsp:txXfrm rot="-5400000">
        <a:off x="33499" y="4020623"/>
        <a:ext cx="1876629" cy="804270"/>
      </dsp:txXfrm>
    </dsp:sp>
    <dsp:sp modelId="{19773431-309B-48B7-931E-0A2A8F7154E0}">
      <dsp:nvSpPr>
        <dsp:cNvPr id="0" name=""/>
        <dsp:cNvSpPr/>
      </dsp:nvSpPr>
      <dsp:spPr>
        <a:xfrm rot="5400000">
          <a:off x="3827125" y="510415"/>
          <a:ext cx="2985378" cy="68863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3039673"/>
              <a:satOff val="3213"/>
              <a:lumOff val="-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extent to which the services the individual provides are an integral part of the company's business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How permanent the relationship has been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amount the individual has invested in facilities and equipment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individual’s opportunities for profit or loss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degree of independent business organization and operation by the individual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nature and degree of control by the company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degree of independent initiative, judgment, or foresight exercised by the individual who performs the services</a:t>
          </a:r>
          <a:endParaRPr lang="en-US" sz="1600" kern="1200" dirty="0"/>
        </a:p>
      </dsp:txBody>
      <dsp:txXfrm rot="-5400000">
        <a:off x="1876629" y="2606645"/>
        <a:ext cx="6740636" cy="26939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D8676-21B0-4649-873E-503B4BE79932}">
      <dsp:nvSpPr>
        <dsp:cNvPr id="0" name=""/>
        <dsp:cNvSpPr/>
      </dsp:nvSpPr>
      <dsp:spPr>
        <a:xfrm>
          <a:off x="1049" y="685800"/>
          <a:ext cx="2455217" cy="1227608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kern="1200" baseline="0" dirty="0" smtClean="0">
              <a:solidFill>
                <a:schemeClr val="tx1"/>
              </a:solidFill>
            </a:rPr>
            <a:t>Fixed sums for varying amounts of overtime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37004" y="721755"/>
        <a:ext cx="2383307" cy="1155698"/>
      </dsp:txXfrm>
    </dsp:sp>
    <dsp:sp modelId="{030C7EF9-EAC2-44B5-9294-FA112205B515}">
      <dsp:nvSpPr>
        <dsp:cNvPr id="0" name=""/>
        <dsp:cNvSpPr/>
      </dsp:nvSpPr>
      <dsp:spPr>
        <a:xfrm>
          <a:off x="246570" y="1913409"/>
          <a:ext cx="245521" cy="1978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046"/>
              </a:lnTo>
              <a:lnTo>
                <a:pt x="245521" y="1978046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334D7-B547-452A-918E-12576E54B417}">
      <dsp:nvSpPr>
        <dsp:cNvPr id="0" name=""/>
        <dsp:cNvSpPr/>
      </dsp:nvSpPr>
      <dsp:spPr>
        <a:xfrm>
          <a:off x="492092" y="2220311"/>
          <a:ext cx="1964174" cy="3342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Lump sum paid without regard to number of overtime hours does not qualify as overtime premium—even if lump sum equals or is greater than amount owed on per-hour basis</a:t>
          </a:r>
          <a:endParaRPr lang="en-US" sz="1800" kern="1200" dirty="0"/>
        </a:p>
      </dsp:txBody>
      <dsp:txXfrm>
        <a:off x="549621" y="2277840"/>
        <a:ext cx="1849116" cy="3227229"/>
      </dsp:txXfrm>
    </dsp:sp>
    <dsp:sp modelId="{F471A144-F210-45C2-B644-301EF57EBC65}">
      <dsp:nvSpPr>
        <dsp:cNvPr id="0" name=""/>
        <dsp:cNvSpPr/>
      </dsp:nvSpPr>
      <dsp:spPr>
        <a:xfrm>
          <a:off x="3070071" y="685800"/>
          <a:ext cx="2455217" cy="1227608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kern="1200" baseline="0" dirty="0" smtClean="0">
              <a:solidFill>
                <a:schemeClr val="tx1"/>
              </a:solidFill>
            </a:rPr>
            <a:t>Fixed salary for workweeks exceeding 40 hours 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3106026" y="721755"/>
        <a:ext cx="2383307" cy="1155698"/>
      </dsp:txXfrm>
    </dsp:sp>
    <dsp:sp modelId="{B900D881-28E8-4F95-A386-128145B77292}">
      <dsp:nvSpPr>
        <dsp:cNvPr id="0" name=""/>
        <dsp:cNvSpPr/>
      </dsp:nvSpPr>
      <dsp:spPr>
        <a:xfrm>
          <a:off x="3315592" y="1913409"/>
          <a:ext cx="245521" cy="1978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046"/>
              </a:lnTo>
              <a:lnTo>
                <a:pt x="245521" y="1978046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5E02F4-876A-429C-8A7E-54B9C6E074D4}">
      <dsp:nvSpPr>
        <dsp:cNvPr id="0" name=""/>
        <dsp:cNvSpPr/>
      </dsp:nvSpPr>
      <dsp:spPr>
        <a:xfrm>
          <a:off x="3561114" y="2220311"/>
          <a:ext cx="1964174" cy="3342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Fixed salary for a regular workweek longer than 40 hours does not satisfy employer’s FLSA obligations for nonexempt employees</a:t>
          </a:r>
          <a:endParaRPr lang="en-US" sz="1800" kern="1200" dirty="0"/>
        </a:p>
      </dsp:txBody>
      <dsp:txXfrm>
        <a:off x="3618643" y="2277840"/>
        <a:ext cx="1849116" cy="3227229"/>
      </dsp:txXfrm>
    </dsp:sp>
    <dsp:sp modelId="{6BF51CC6-4562-462B-B7AE-7F503C621DCB}">
      <dsp:nvSpPr>
        <dsp:cNvPr id="0" name=""/>
        <dsp:cNvSpPr/>
      </dsp:nvSpPr>
      <dsp:spPr>
        <a:xfrm>
          <a:off x="6139093" y="685800"/>
          <a:ext cx="2455217" cy="1227608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kern="1200" baseline="0" dirty="0" smtClean="0">
              <a:solidFill>
                <a:schemeClr val="tx1"/>
              </a:solidFill>
            </a:rPr>
            <a:t>Waiving overtime pay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6175048" y="721755"/>
        <a:ext cx="2383307" cy="1155698"/>
      </dsp:txXfrm>
    </dsp:sp>
    <dsp:sp modelId="{23BBFE0F-1A28-407B-A9B2-4F7E8EF2939E}">
      <dsp:nvSpPr>
        <dsp:cNvPr id="0" name=""/>
        <dsp:cNvSpPr/>
      </dsp:nvSpPr>
      <dsp:spPr>
        <a:xfrm>
          <a:off x="6384614" y="1913409"/>
          <a:ext cx="245521" cy="1978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046"/>
              </a:lnTo>
              <a:lnTo>
                <a:pt x="245521" y="1978046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08297-0672-4056-9E20-E7D5CB5923BD}">
      <dsp:nvSpPr>
        <dsp:cNvPr id="0" name=""/>
        <dsp:cNvSpPr/>
      </dsp:nvSpPr>
      <dsp:spPr>
        <a:xfrm>
          <a:off x="6630136" y="2220311"/>
          <a:ext cx="1964174" cy="3342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Overtime requirement may not be waived by  agreement between employer and employees</a:t>
          </a:r>
          <a:endParaRPr lang="en-US" sz="1800" kern="1200" dirty="0"/>
        </a:p>
      </dsp:txBody>
      <dsp:txXfrm>
        <a:off x="6687665" y="2277840"/>
        <a:ext cx="1849116" cy="32272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A720E-BF0B-4408-A10E-BECDE0A37DD8}">
      <dsp:nvSpPr>
        <dsp:cNvPr id="0" name=""/>
        <dsp:cNvSpPr/>
      </dsp:nvSpPr>
      <dsp:spPr>
        <a:xfrm>
          <a:off x="2697479" y="73342"/>
          <a:ext cx="3520440" cy="3520440"/>
        </a:xfrm>
        <a:prstGeom prst="ellipse">
          <a:avLst/>
        </a:pr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kern="1200" baseline="0" smtClean="0"/>
            <a:t>New House bill to reduce FMLA eligibility from 50 to 25 employees</a:t>
          </a:r>
          <a:endParaRPr lang="en-US" sz="1900" kern="1200"/>
        </a:p>
      </dsp:txBody>
      <dsp:txXfrm>
        <a:off x="3166872" y="689419"/>
        <a:ext cx="2581656" cy="1584198"/>
      </dsp:txXfrm>
    </dsp:sp>
    <dsp:sp modelId="{A7969669-896C-4D61-AC1D-1EFF0226AC02}">
      <dsp:nvSpPr>
        <dsp:cNvPr id="0" name=""/>
        <dsp:cNvSpPr/>
      </dsp:nvSpPr>
      <dsp:spPr>
        <a:xfrm>
          <a:off x="3967772" y="2273617"/>
          <a:ext cx="3520440" cy="3520440"/>
        </a:xfrm>
        <a:prstGeom prst="ellipse">
          <a:avLst/>
        </a:pr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kern="1200" baseline="0" smtClean="0"/>
            <a:t>New bill in House and Senate to prohibit employment discrimination based on unemployment</a:t>
          </a:r>
          <a:endParaRPr lang="en-US" sz="1900" kern="1200"/>
        </a:p>
      </dsp:txBody>
      <dsp:txXfrm>
        <a:off x="5044440" y="3183064"/>
        <a:ext cx="2112264" cy="1936242"/>
      </dsp:txXfrm>
    </dsp:sp>
    <dsp:sp modelId="{7A0BBAD6-3B14-4BFC-B286-0E461D5B06B3}">
      <dsp:nvSpPr>
        <dsp:cNvPr id="0" name=""/>
        <dsp:cNvSpPr/>
      </dsp:nvSpPr>
      <dsp:spPr>
        <a:xfrm>
          <a:off x="1427187" y="2273617"/>
          <a:ext cx="3520440" cy="3520440"/>
        </a:xfrm>
        <a:prstGeom prst="ellipse">
          <a:avLst/>
        </a:pr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kern="1200" baseline="0" smtClean="0"/>
            <a:t>New RI bill introduced legalizing marijuana</a:t>
          </a:r>
          <a:endParaRPr lang="en-US" sz="1900" kern="1200"/>
        </a:p>
      </dsp:txBody>
      <dsp:txXfrm>
        <a:off x="1758696" y="3183064"/>
        <a:ext cx="2112264" cy="1936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5E6BC0-9D66-4ACE-962A-45F95BD9291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93D6E8-37A6-466D-86BB-AEEC95E7F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1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FCB57-98B6-4267-B02A-0D1EEEE8A36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677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99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65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53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77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9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97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47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46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19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44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D6E8-37A6-466D-86BB-AEEC95E7FE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1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D8463641-65C7-4305-A2A8-C301795A556D}" type="datetimeFigureOut">
              <a:rPr lang="en-US" smtClean="0"/>
              <a:pPr/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E607B51-41B5-4589-BAAA-FD4206209111}" type="slidenum">
              <a:rPr lang="en-US" smtClean="0">
                <a:solidFill>
                  <a:srgbClr val="526DB0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088034"/>
            <a:ext cx="3191510" cy="6937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55987" y="2895600"/>
            <a:ext cx="5414645" cy="2514600"/>
          </a:xfrm>
        </p:spPr>
        <p:txBody>
          <a:bodyPr>
            <a:normAutofit/>
          </a:bodyPr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Moderator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Mark </a:t>
            </a:r>
            <a:r>
              <a:rPr lang="en-US" sz="1400" dirty="0">
                <a:solidFill>
                  <a:schemeClr val="tx1"/>
                </a:solidFill>
              </a:rPr>
              <a:t>A</a:t>
            </a:r>
            <a:r>
              <a:rPr lang="en-US" sz="1400" dirty="0" smtClean="0">
                <a:solidFill>
                  <a:schemeClr val="tx1"/>
                </a:solidFill>
              </a:rPr>
              <a:t>dams, Director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HR Services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of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Employers </a:t>
            </a:r>
            <a:r>
              <a:rPr lang="en-US" sz="1400" dirty="0">
                <a:solidFill>
                  <a:schemeClr val="tx1"/>
                </a:solidFill>
              </a:rPr>
              <a:t>A</a:t>
            </a:r>
            <a:r>
              <a:rPr lang="en-US" sz="1400" dirty="0" smtClean="0">
                <a:solidFill>
                  <a:schemeClr val="tx1"/>
                </a:solidFill>
              </a:rPr>
              <a:t>ssociation of the North East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u="sng" dirty="0">
                <a:solidFill>
                  <a:schemeClr val="tx1"/>
                </a:solidFill>
              </a:rPr>
              <a:t>S</a:t>
            </a:r>
            <a:r>
              <a:rPr lang="en-US" sz="1400" u="sng" dirty="0" smtClean="0">
                <a:solidFill>
                  <a:schemeClr val="tx1"/>
                </a:solidFill>
              </a:rPr>
              <a:t>peakers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Roger Hood,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sq.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Rachelle Green,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sq.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Duffy &amp; Sweeney, Ltd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0" y="57912"/>
            <a:ext cx="5715000" cy="23042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Cradle to Grave: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Legal Aspects of the Employment Life Cycle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707034"/>
            <a:ext cx="1864048" cy="107476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81" y="6096000"/>
            <a:ext cx="2378869" cy="68580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676742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152400"/>
            <a:ext cx="8591550" cy="762001"/>
          </a:xfrm>
        </p:spPr>
        <p:txBody>
          <a:bodyPr/>
          <a:lstStyle/>
          <a:p>
            <a:pPr algn="ctr"/>
            <a:r>
              <a:rPr lang="en-US" dirty="0" smtClean="0"/>
              <a:t>Fair Labor Standards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endParaRPr lang="en-US" sz="2800" dirty="0" smtClean="0"/>
          </a:p>
          <a:p>
            <a:pPr marL="0" indent="0">
              <a:lnSpc>
                <a:spcPct val="80000"/>
              </a:lnSpc>
            </a:pPr>
            <a:r>
              <a:rPr lang="en-US" sz="2800" dirty="0" smtClean="0"/>
              <a:t>Protects Nonexempt Employees</a:t>
            </a:r>
            <a:endParaRPr lang="en-US" sz="2800" dirty="0"/>
          </a:p>
          <a:p>
            <a:pPr marL="0" indent="0">
              <a:lnSpc>
                <a:spcPct val="80000"/>
              </a:lnSpc>
            </a:pPr>
            <a:endParaRPr lang="en-US" sz="2800" dirty="0"/>
          </a:p>
          <a:p>
            <a:pPr marL="0" indent="0">
              <a:lnSpc>
                <a:spcPct val="80000"/>
              </a:lnSpc>
            </a:pPr>
            <a:r>
              <a:rPr lang="en-US" sz="2800" dirty="0" smtClean="0"/>
              <a:t>Establishes:</a:t>
            </a:r>
            <a:endParaRPr lang="en-US" sz="28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Federal minimum </a:t>
            </a:r>
            <a:r>
              <a:rPr lang="en-US" dirty="0">
                <a:solidFill>
                  <a:schemeClr val="tx1"/>
                </a:solidFill>
              </a:rPr>
              <a:t>wage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Overtime pay for work over 40 hours/work week 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Youth employment standards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Recordkeeping and retention rules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Enforcement, including penalties</a:t>
            </a:r>
          </a:p>
          <a:p>
            <a:pPr marL="0" indent="0">
              <a:lnSpc>
                <a:spcPct val="80000"/>
              </a:lnSpc>
            </a:pPr>
            <a:endParaRPr lang="en-US" sz="2800" dirty="0"/>
          </a:p>
          <a:p>
            <a:pPr marL="0" indent="0">
              <a:lnSpc>
                <a:spcPct val="80000"/>
              </a:lnSpc>
            </a:pPr>
            <a:r>
              <a:rPr lang="en-US" sz="2800" dirty="0" smtClean="0"/>
              <a:t>Misclassification (exempt v. non-exempt) </a:t>
            </a:r>
            <a:r>
              <a:rPr lang="en-US" sz="2800" dirty="0"/>
              <a:t>is one of most common FLSA violations!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3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6858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FLSA ONLY APPLIES TO EMPLOYEES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2607956"/>
              </p:ext>
            </p:extLst>
          </p:nvPr>
        </p:nvGraphicFramePr>
        <p:xfrm>
          <a:off x="228600" y="914400"/>
          <a:ext cx="8763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1278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304800"/>
            <a:ext cx="8591550" cy="6858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FLSA Exemptions: Exempt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endParaRPr lang="en-US" sz="2800" dirty="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800" dirty="0" smtClean="0"/>
              <a:t> To determine whether employee is exempt, must meet duties and salary requirements</a:t>
            </a:r>
          </a:p>
          <a:p>
            <a:pPr marL="274320" lvl="1" indent="0"/>
            <a:r>
              <a:rPr lang="en-US" sz="2800" dirty="0">
                <a:solidFill>
                  <a:schemeClr val="tx1"/>
                </a:solidFill>
              </a:rPr>
              <a:t>Executive</a:t>
            </a:r>
          </a:p>
          <a:p>
            <a:pPr marL="274320" lvl="1" indent="0"/>
            <a:r>
              <a:rPr lang="en-US" sz="2800" dirty="0">
                <a:solidFill>
                  <a:schemeClr val="tx1"/>
                </a:solidFill>
              </a:rPr>
              <a:t>Administrative</a:t>
            </a:r>
          </a:p>
          <a:p>
            <a:pPr marL="274320" lvl="1" indent="0"/>
            <a:r>
              <a:rPr lang="en-US" sz="2800" dirty="0">
                <a:solidFill>
                  <a:schemeClr val="tx1"/>
                </a:solidFill>
              </a:rPr>
              <a:t>Learned and creative professional</a:t>
            </a:r>
          </a:p>
          <a:p>
            <a:pPr marL="274320" lvl="1" indent="0"/>
            <a:r>
              <a:rPr lang="en-US" sz="2800" dirty="0">
                <a:solidFill>
                  <a:schemeClr val="tx1"/>
                </a:solidFill>
              </a:rPr>
              <a:t>Highly-compensated</a:t>
            </a:r>
          </a:p>
          <a:p>
            <a:pPr marL="274320" lvl="1" indent="0"/>
            <a:r>
              <a:rPr lang="en-US" sz="2800" dirty="0">
                <a:solidFill>
                  <a:schemeClr val="tx1"/>
                </a:solidFill>
              </a:rPr>
              <a:t>Outside </a:t>
            </a:r>
            <a:r>
              <a:rPr lang="en-US" sz="2800" dirty="0" smtClean="0">
                <a:solidFill>
                  <a:schemeClr val="tx1"/>
                </a:solidFill>
              </a:rPr>
              <a:t>sales</a:t>
            </a:r>
          </a:p>
          <a:p>
            <a:pPr marL="274320" lvl="1" indent="0"/>
            <a:r>
              <a:rPr lang="en-US" sz="2800" dirty="0" smtClean="0">
                <a:solidFill>
                  <a:schemeClr val="tx1"/>
                </a:solidFill>
              </a:rPr>
              <a:t>Other specific exemptions</a:t>
            </a:r>
          </a:p>
          <a:p>
            <a:pPr marL="274320" lvl="1" indent="0"/>
            <a:r>
              <a:rPr lang="en-US" sz="2800" dirty="0" smtClean="0">
                <a:solidFill>
                  <a:schemeClr val="tx1"/>
                </a:solidFill>
              </a:rPr>
              <a:t>Other full overtime and partial overtime exemptions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800" dirty="0" smtClean="0"/>
          </a:p>
          <a:p>
            <a:pPr marL="0" indent="0">
              <a:lnSpc>
                <a:spcPct val="80000"/>
              </a:lnSpc>
              <a:defRPr/>
            </a:pPr>
            <a:endParaRPr lang="en-US" sz="2800" dirty="0" smtClean="0"/>
          </a:p>
          <a:p>
            <a:pPr marL="0" indent="0">
              <a:lnSpc>
                <a:spcPct val="80000"/>
              </a:lnSpc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marL="274320" lvl="1" indent="0">
              <a:lnSpc>
                <a:spcPct val="80000"/>
              </a:lnSpc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4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152400"/>
            <a:ext cx="8591550" cy="7620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FLSA Exemptions: Full Overtime Exemption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Employees </a:t>
            </a:r>
            <a:r>
              <a:rPr lang="en-US" sz="2400" dirty="0"/>
              <a:t>of motor carriers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 Employees of railroads, express companies and water carriers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 Employees of air carriers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 Announcers,  news editors and chief engineers of radio or television stations in small communities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 Salespeople, parts people or mechanics employed by automobile, truck, farm implement dealers and trailer or boat or aircraft dealers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502615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600" dirty="0" smtClean="0"/>
              <a:t>Drivers </a:t>
            </a:r>
            <a:r>
              <a:rPr lang="en-US" sz="2600" dirty="0"/>
              <a:t>and driver’s helpers who make local deliveries and are paid on a trip-rate or similar basis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600" dirty="0"/>
              <a:t> Agricultural employees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600" dirty="0"/>
              <a:t> Taxicab drivers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600" dirty="0"/>
              <a:t> Employees of motions picture theaters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600" dirty="0"/>
              <a:t> Computer systems analyst, computer programmers, software engineers and other similarly skilled computer professionals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99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152400"/>
            <a:ext cx="8591550" cy="7620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FLSA: Partial Overtime Exemption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8591550" cy="493776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400" dirty="0" smtClean="0"/>
              <a:t>Commission </a:t>
            </a:r>
            <a:r>
              <a:rPr lang="en-US" sz="2400" dirty="0"/>
              <a:t>employees of retail or service establishments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400" dirty="0" smtClean="0"/>
              <a:t>Private </a:t>
            </a:r>
            <a:r>
              <a:rPr lang="en-US" sz="2400" dirty="0"/>
              <a:t>hospital and nursing home employees paid overtime on the basis of a 14-day period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400" dirty="0" smtClean="0"/>
              <a:t>Employees </a:t>
            </a:r>
            <a:r>
              <a:rPr lang="en-US" sz="2400" dirty="0"/>
              <a:t>working under a union </a:t>
            </a:r>
            <a:r>
              <a:rPr lang="en-US" sz="2400" dirty="0" smtClean="0"/>
              <a:t>contract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  Law </a:t>
            </a:r>
            <a:r>
              <a:rPr lang="en-US" sz="2400" dirty="0"/>
              <a:t>enforcement and firefighting employees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  Employees </a:t>
            </a:r>
            <a:r>
              <a:rPr lang="en-US" sz="2400" dirty="0"/>
              <a:t>of national park concessions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  Employees </a:t>
            </a:r>
            <a:r>
              <a:rPr lang="en-US" sz="2400" dirty="0"/>
              <a:t>of wholesale petroleum distributors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47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152400"/>
            <a:ext cx="8591550" cy="10668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Working Time: Workday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Workday is the period of time on any particular day when employees begin their principal activity through the time when the principal activity </a:t>
            </a:r>
            <a:r>
              <a:rPr lang="en-US" sz="2800" dirty="0" smtClean="0">
                <a:solidFill>
                  <a:schemeClr val="tx1"/>
                </a:solidFill>
              </a:rPr>
              <a:t>ceases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May be longer than employees’ scheduled shift, hours, tour of duty, or production line time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Principal activity is any work of consequence that benefits the employer, regardless of when it’s performed (</a:t>
            </a:r>
            <a:r>
              <a:rPr lang="en-US" sz="2400" i="1" dirty="0">
                <a:solidFill>
                  <a:schemeClr val="tx1"/>
                </a:solidFill>
              </a:rPr>
              <a:t>i.e.,</a:t>
            </a:r>
            <a:r>
              <a:rPr lang="en-US" sz="2400" dirty="0">
                <a:solidFill>
                  <a:schemeClr val="tx1"/>
                </a:solidFill>
              </a:rPr>
              <a:t> before or after the workday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Employers must pay for voluntary unauthorized work if they know or should have known about it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152400"/>
            <a:ext cx="8591550" cy="1066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Working Time: Confusing and Emerging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FontTx/>
              <a:buChar char="•"/>
            </a:pPr>
            <a:r>
              <a:rPr lang="en-US" dirty="0"/>
              <a:t>Work “suffered or permitted”—work that is not explicitly authorized</a:t>
            </a:r>
          </a:p>
          <a:p>
            <a:pPr marL="0" indent="0">
              <a:buFontTx/>
              <a:buChar char="•"/>
            </a:pPr>
            <a:r>
              <a:rPr lang="en-US" dirty="0"/>
              <a:t> On-call, call-in and waiting time</a:t>
            </a:r>
          </a:p>
          <a:p>
            <a:pPr marL="0" indent="0">
              <a:buFontTx/>
              <a:buChar char="•"/>
            </a:pPr>
            <a:r>
              <a:rPr lang="en-US" dirty="0"/>
              <a:t> Before and after work: “preparatory” or “concluding” activities</a:t>
            </a:r>
          </a:p>
          <a:p>
            <a:pPr marL="0" indent="0">
              <a:buFontTx/>
              <a:buChar char="•"/>
            </a:pPr>
            <a:r>
              <a:rPr lang="en-US" dirty="0"/>
              <a:t> Meal or rest breaks</a:t>
            </a:r>
          </a:p>
          <a:p>
            <a:pPr marL="0" indent="0">
              <a:buFontTx/>
              <a:buChar char="•"/>
            </a:pPr>
            <a:r>
              <a:rPr lang="en-US" dirty="0"/>
              <a:t> Smoke breaks</a:t>
            </a:r>
          </a:p>
          <a:p>
            <a:pPr marL="0" indent="0">
              <a:buFontTx/>
              <a:buChar char="•"/>
            </a:pPr>
            <a:r>
              <a:rPr lang="en-US" dirty="0"/>
              <a:t> Sleeping time</a:t>
            </a:r>
          </a:p>
          <a:p>
            <a:pPr marL="0" indent="0">
              <a:buFontTx/>
              <a:buChar char="•"/>
            </a:pPr>
            <a:r>
              <a:rPr lang="en-US" dirty="0"/>
              <a:t> Travel to/from work</a:t>
            </a:r>
          </a:p>
          <a:p>
            <a:pPr marL="0" indent="0">
              <a:buFontTx/>
              <a:buChar char="•"/>
            </a:pPr>
            <a:r>
              <a:rPr lang="en-US" dirty="0"/>
              <a:t> Overnight travel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FontTx/>
              <a:buChar char="•"/>
            </a:pPr>
            <a:r>
              <a:rPr lang="en-US" dirty="0"/>
              <a:t>Travel from site-to-site</a:t>
            </a:r>
          </a:p>
          <a:p>
            <a:pPr marL="0" indent="0">
              <a:buFontTx/>
              <a:buChar char="•"/>
            </a:pPr>
            <a:r>
              <a:rPr lang="en-US" dirty="0"/>
              <a:t> Working at home</a:t>
            </a:r>
          </a:p>
          <a:p>
            <a:pPr marL="0" indent="0">
              <a:buFontTx/>
              <a:buChar char="•"/>
            </a:pPr>
            <a:r>
              <a:rPr lang="en-US" dirty="0"/>
              <a:t> Lectures, meeting or training programs</a:t>
            </a:r>
          </a:p>
          <a:p>
            <a:pPr marL="0" indent="0">
              <a:buFontTx/>
              <a:buChar char="•"/>
            </a:pPr>
            <a:r>
              <a:rPr lang="en-US" dirty="0"/>
              <a:t> Tip credit and tip pooling</a:t>
            </a:r>
          </a:p>
          <a:p>
            <a:pPr marL="0" indent="0">
              <a:buFontTx/>
              <a:buChar char="•"/>
            </a:pPr>
            <a:r>
              <a:rPr lang="en-US" dirty="0"/>
              <a:t> Fractional hours and time clocks</a:t>
            </a:r>
          </a:p>
          <a:p>
            <a:pPr marL="0" indent="0">
              <a:buFontTx/>
              <a:buChar char="•"/>
            </a:pPr>
            <a:r>
              <a:rPr lang="en-US" dirty="0"/>
              <a:t> Unauthorized overtime</a:t>
            </a:r>
          </a:p>
          <a:p>
            <a:pPr marL="0" indent="0">
              <a:buFontTx/>
              <a:buChar char="•"/>
            </a:pPr>
            <a:r>
              <a:rPr lang="en-US" dirty="0"/>
              <a:t> Telecommuting</a:t>
            </a:r>
          </a:p>
          <a:p>
            <a:pPr marL="0" indent="0">
              <a:buFontTx/>
              <a:buChar char="•"/>
            </a:pPr>
            <a:r>
              <a:rPr lang="en-US" dirty="0"/>
              <a:t> Smart phones (</a:t>
            </a:r>
            <a:r>
              <a:rPr lang="en-US" i="1" dirty="0"/>
              <a:t>e.g.,</a:t>
            </a:r>
            <a:r>
              <a:rPr lang="en-US" dirty="0"/>
              <a:t> Blackberry/iPhone), tablets, laptops, and other mobile devices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88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152400"/>
            <a:ext cx="8591550" cy="10668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Impermissible Overtime 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12225796"/>
              </p:ext>
            </p:extLst>
          </p:nvPr>
        </p:nvGraphicFramePr>
        <p:xfrm>
          <a:off x="274320" y="381000"/>
          <a:ext cx="859536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1320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152400"/>
            <a:ext cx="8591550" cy="1066800"/>
          </a:xfrm>
        </p:spPr>
        <p:txBody>
          <a:bodyPr/>
          <a:lstStyle/>
          <a:p>
            <a:pPr algn="ctr"/>
            <a:r>
              <a:rPr lang="en-US" dirty="0" smtClean="0"/>
              <a:t>Common FLSA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dirty="0" smtClean="0"/>
              <a:t>Assuming </a:t>
            </a:r>
            <a:r>
              <a:rPr lang="en-US" dirty="0"/>
              <a:t>that all employees paid by salary are exempt from overtime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dirty="0"/>
              <a:t> Improperly applying an exemption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dirty="0"/>
              <a:t> Failing to pay for </a:t>
            </a:r>
            <a:r>
              <a:rPr lang="en-US" i="1" dirty="0"/>
              <a:t>all </a:t>
            </a:r>
            <a:r>
              <a:rPr lang="en-US" dirty="0"/>
              <a:t>hours an employee is “suffered or permitted” to work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dirty="0"/>
              <a:t> Limiting the number of hours employees are allowed to record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en-US" dirty="0"/>
              <a:t> Failing to include all pay required for calculating the regular rate of overtime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Failing </a:t>
            </a:r>
            <a:r>
              <a:rPr lang="en-US" dirty="0"/>
              <a:t>to add all hours worked in separate establishments for the same employer when calculating overtime due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dirty="0"/>
              <a:t> Making improper deductions from wages that cut into the required minimum wage or overtime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dirty="0"/>
              <a:t> Treating an employee as an independent contractor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dirty="0"/>
              <a:t> Confusing federal and state law—state law applies when state law is more generous to employees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30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6225" y="304800"/>
            <a:ext cx="8591550" cy="6858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FLSA Recordkeeping and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Document </a:t>
            </a:r>
            <a:r>
              <a:rPr lang="en-US" sz="2400" b="1" dirty="0"/>
              <a:t>all </a:t>
            </a:r>
            <a:r>
              <a:rPr lang="en-US" sz="2400" dirty="0"/>
              <a:t>compensation-related decisions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merit increases, bonus awards, performance appraisals, promotions, demotions, training opportunities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Maintain and retain complete and specific records of wages and hours of employees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Failure to keep required records may result in penalty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Serious consequences can result from inadequate or deliberately false records regarding employee status, wages or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26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152400"/>
            <a:ext cx="8591550" cy="106680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Hot Topics to be Covered Today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61402012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2932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76200"/>
            <a:ext cx="8591550" cy="1066801"/>
          </a:xfrm>
        </p:spPr>
        <p:txBody>
          <a:bodyPr/>
          <a:lstStyle/>
          <a:p>
            <a:pPr algn="ctr"/>
            <a:r>
              <a:rPr lang="en-US" dirty="0" smtClean="0"/>
              <a:t>Down the Road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52262711"/>
              </p:ext>
            </p:extLst>
          </p:nvPr>
        </p:nvGraphicFramePr>
        <p:xfrm>
          <a:off x="152400" y="838200"/>
          <a:ext cx="8915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512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Employer Medical Marijuana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Medical </a:t>
            </a:r>
            <a:r>
              <a:rPr lang="en-US" dirty="0"/>
              <a:t>marijuana is legal in Massachusetts and Rhode Island</a:t>
            </a:r>
          </a:p>
          <a:p>
            <a:r>
              <a:rPr lang="en-US" dirty="0"/>
              <a:t>Applicant testing in Massachusetts and Rhode Island </a:t>
            </a:r>
          </a:p>
          <a:p>
            <a:r>
              <a:rPr lang="en-US" dirty="0"/>
              <a:t>Employers do not have to accept employees coming to work under the influence of any drugs or alcohol</a:t>
            </a:r>
          </a:p>
          <a:p>
            <a:r>
              <a:rPr lang="en-US" dirty="0"/>
              <a:t>Employers with federal contracts must still prohibit all marijuana use  </a:t>
            </a:r>
          </a:p>
          <a:p>
            <a:r>
              <a:rPr lang="en-US" dirty="0"/>
              <a:t>Termination of an employee for use/presence of marijuana has not been litigated in Massachusetts or Rhode Island</a:t>
            </a:r>
          </a:p>
          <a:p>
            <a:r>
              <a:rPr lang="en-US" dirty="0"/>
              <a:t>Takeaways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876800"/>
            <a:ext cx="21050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45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Ban the Box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Effective January 1, 2014 in RI; in effect in MA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Bans employers from inquiring about applicants’ criminal histories on job applications</a:t>
            </a:r>
          </a:p>
          <a:p>
            <a:pPr>
              <a:spcBef>
                <a:spcPts val="1200"/>
              </a:spcBef>
            </a:pPr>
            <a:r>
              <a:rPr lang="en-US" dirty="0"/>
              <a:t>R.I.G.L. § 28-5-7(7</a:t>
            </a:r>
            <a:r>
              <a:rPr lang="en-US" dirty="0" smtClean="0"/>
              <a:t>) – it is now </a:t>
            </a:r>
            <a:r>
              <a:rPr lang="en-US" dirty="0"/>
              <a:t>an unlawful employment practice “[f]or any employer to include on any application for employment . . . a question inquiring or to otherwise inquire either orally or in writing whether the applicant has ever been arrested, charged with or convicted of any </a:t>
            </a:r>
            <a:r>
              <a:rPr lang="en-US" dirty="0" smtClean="0"/>
              <a:t>crime”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Public/private employers of more than 4 employees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Employers not precluded from asking about criminal histories at or after first interview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63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254752"/>
          </a:xfrm>
        </p:spPr>
        <p:txBody>
          <a:bodyPr>
            <a:normAutofit/>
          </a:bodyPr>
          <a:lstStyle/>
          <a:p>
            <a:r>
              <a:rPr lang="en-US" dirty="0" smtClean="0"/>
              <a:t>Governed by the Fair Credit Reporting Act (FCRA)</a:t>
            </a:r>
          </a:p>
          <a:p>
            <a:pPr lvl="1"/>
            <a:r>
              <a:rPr lang="en-US" dirty="0" smtClean="0"/>
              <a:t>Background Disclosure and Authorization form</a:t>
            </a:r>
          </a:p>
          <a:p>
            <a:pPr lvl="1"/>
            <a:r>
              <a:rPr lang="en-US" dirty="0" smtClean="0"/>
              <a:t>Summary of Rights under the FCRA</a:t>
            </a:r>
          </a:p>
          <a:p>
            <a:r>
              <a:rPr lang="en-US" dirty="0" smtClean="0"/>
              <a:t>New EEOC guidance</a:t>
            </a:r>
          </a:p>
          <a:p>
            <a:r>
              <a:rPr lang="en-US" dirty="0" smtClean="0"/>
              <a:t>EEOC </a:t>
            </a:r>
            <a:r>
              <a:rPr lang="en-US" dirty="0"/>
              <a:t>Test Cases</a:t>
            </a:r>
          </a:p>
          <a:p>
            <a:pPr lvl="1"/>
            <a:r>
              <a:rPr lang="en-US" dirty="0"/>
              <a:t>BMW Manufacturing Co.: EEOC alleges criminal background check has disparate impact on African-American applicants</a:t>
            </a:r>
          </a:p>
          <a:p>
            <a:pPr lvl="1"/>
            <a:r>
              <a:rPr lang="en-US" dirty="0"/>
              <a:t>Dollar General Corp.: Company’s formula approach to criminal background checks has disparate impact</a:t>
            </a:r>
          </a:p>
          <a:p>
            <a:r>
              <a:rPr lang="en-US" dirty="0"/>
              <a:t>Credit reports</a:t>
            </a:r>
            <a:r>
              <a:rPr lang="en-US" dirty="0" smtClean="0"/>
              <a:t>:  pending legislation/litigation</a:t>
            </a:r>
            <a:endParaRPr lang="en-US" dirty="0"/>
          </a:p>
          <a:p>
            <a:pPr marL="403225" lvl="2" indent="-173038"/>
            <a:r>
              <a:rPr lang="en-US" dirty="0" smtClean="0"/>
              <a:t>Closet </a:t>
            </a:r>
            <a:r>
              <a:rPr lang="en-US" sz="2000" dirty="0"/>
              <a:t>Maid</a:t>
            </a:r>
            <a:r>
              <a:rPr lang="en-US" dirty="0"/>
              <a:t> &amp; Wholefoods in class action lawsuits - incorrect authorization and disclosure </a:t>
            </a:r>
            <a:r>
              <a:rPr lang="en-US" dirty="0" smtClean="0"/>
              <a:t>forms</a:t>
            </a:r>
            <a:endParaRPr lang="en-US" dirty="0"/>
          </a:p>
          <a:p>
            <a:r>
              <a:rPr lang="en-US" dirty="0"/>
              <a:t>Increased activity in this </a:t>
            </a:r>
            <a:r>
              <a:rPr lang="en-US" dirty="0" smtClean="0"/>
              <a:t>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323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76200"/>
            <a:ext cx="8591550" cy="1066801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Sunday Pay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79063671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4887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958F74-66DF-49BB-BBEC-F45DFB03A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D958F74-66DF-49BB-BBEC-F45DFB03A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D958F74-66DF-49BB-BBEC-F45DFB03A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75856A-DD5F-4227-A6ED-9F1DC646A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5875856A-DD5F-4227-A6ED-9F1DC646A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5875856A-DD5F-4227-A6ED-9F1DC646A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E0BB4C-EFCF-4344-B199-ADFCDE0FD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4EE0BB4C-EFCF-4344-B199-ADFCDE0FD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4EE0BB4C-EFCF-4344-B199-ADFCDE0FD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D4011D-4876-4C90-9CF0-91A7A157C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E0D4011D-4876-4C90-9CF0-91A7A157C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E0D4011D-4876-4C90-9CF0-91A7A157C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DC6697-190F-4C98-BE9F-241D580D1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E3DC6697-190F-4C98-BE9F-241D580D1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E3DC6697-190F-4C98-BE9F-241D580D1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0FC5BB-3DB4-47A7-A0EA-A4D21A666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460FC5BB-3DB4-47A7-A0EA-A4D21A666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460FC5BB-3DB4-47A7-A0EA-A4D21A666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3A2121-12B3-4C7B-96DD-FD6BEC848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063A2121-12B3-4C7B-96DD-FD6BEC848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063A2121-12B3-4C7B-96DD-FD6BEC848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18A3C3-E319-411A-80E8-058D6B45F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4518A3C3-E319-411A-80E8-058D6B45F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4518A3C3-E319-411A-80E8-058D6B45F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77353-123F-4C0D-9063-0CF299FE9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2D677353-123F-4C0D-9063-0CF299FE9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2D677353-123F-4C0D-9063-0CF299FE9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253C3A-EDD1-45ED-963B-0A98DED3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26253C3A-EDD1-45ED-963B-0A98DED3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26253C3A-EDD1-45ED-963B-0A98DED3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Same-sex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United States v. Windsor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Expands the group of individuals who may be a “spouse” for FMLA purposes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RI Marriage Equality Act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Effective August 1, 2013</a:t>
            </a:r>
          </a:p>
          <a:p>
            <a:pPr lvl="1"/>
            <a:r>
              <a:rPr lang="en-US" sz="2800" dirty="0" smtClean="0"/>
              <a:t>Same-sex marriage is legal</a:t>
            </a:r>
          </a:p>
          <a:p>
            <a:pPr lvl="1"/>
            <a:r>
              <a:rPr lang="en-US" sz="2800" dirty="0" smtClean="0"/>
              <a:t>Tax/Insurance/Health care and family leave/Inheritance, property ownership and transfer rights/Parental rights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881505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42248" cy="1066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Rhode Island Temporary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Caregiver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Applies </a:t>
            </a:r>
            <a:r>
              <a:rPr lang="en-US" dirty="0"/>
              <a:t>to ALL employers in Rhode Island</a:t>
            </a:r>
          </a:p>
          <a:p>
            <a:r>
              <a:rPr lang="en-US" dirty="0"/>
              <a:t>Extension of TDI Law and covered by TDI contributions</a:t>
            </a:r>
          </a:p>
          <a:p>
            <a:r>
              <a:rPr lang="en-US" dirty="0"/>
              <a:t>2 Main Components: (1) 4 weeks of leave per year; (2) eligibility to receive TDI payments while on leave</a:t>
            </a:r>
          </a:p>
          <a:p>
            <a:r>
              <a:rPr lang="en-US" dirty="0"/>
              <a:t>Employees must provide notice to DLT and employer at least 30 days in advance</a:t>
            </a:r>
          </a:p>
          <a:p>
            <a:r>
              <a:rPr lang="en-US" dirty="0"/>
              <a:t>In many cases, this leave runs concurrent with FMLA leave</a:t>
            </a:r>
          </a:p>
          <a:p>
            <a:r>
              <a:rPr lang="en-US" dirty="0"/>
              <a:t>Takeaways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27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-76200"/>
            <a:ext cx="8591550" cy="106680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Wellness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Background </a:t>
            </a:r>
            <a:r>
              <a:rPr lang="en-US" dirty="0"/>
              <a:t>– </a:t>
            </a:r>
            <a:r>
              <a:rPr lang="en-US" u="sng" dirty="0"/>
              <a:t>The Good</a:t>
            </a:r>
          </a:p>
          <a:p>
            <a:r>
              <a:rPr lang="en-US" u="sng" dirty="0"/>
              <a:t>The Bad</a:t>
            </a:r>
            <a:r>
              <a:rPr lang="en-US" dirty="0"/>
              <a:t>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HIPAA Nondiscrimination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Americans with Disabilities Act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Genetic Information Nondiscrimination Act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Confidentiality Requirements</a:t>
            </a:r>
          </a:p>
          <a:p>
            <a:r>
              <a:rPr lang="en-US" u="sng" dirty="0"/>
              <a:t>The Ugly</a:t>
            </a:r>
            <a:r>
              <a:rPr lang="en-US" dirty="0"/>
              <a:t> – Takeaways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267200"/>
            <a:ext cx="420052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63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926</TotalTime>
  <Words>1349</Words>
  <Application>Microsoft Office PowerPoint</Application>
  <PresentationFormat>On-screen Show (4:3)</PresentationFormat>
  <Paragraphs>197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Candara</vt:lpstr>
      <vt:lpstr>Tahoma</vt:lpstr>
      <vt:lpstr>Times New Roman</vt:lpstr>
      <vt:lpstr>Tunga</vt:lpstr>
      <vt:lpstr>Wingdings</vt:lpstr>
      <vt:lpstr>Soho</vt:lpstr>
      <vt:lpstr>Cradle to Grave:  Legal Aspects of the Employment Life Cycle</vt:lpstr>
      <vt:lpstr>Hot Topics to be Covered Today</vt:lpstr>
      <vt:lpstr>Employer Medical Marijuana Policies</vt:lpstr>
      <vt:lpstr>Ban the Box Legislation</vt:lpstr>
      <vt:lpstr>Background Checks</vt:lpstr>
      <vt:lpstr>Sunday Pay</vt:lpstr>
      <vt:lpstr>Same-sex marriage</vt:lpstr>
      <vt:lpstr>Rhode Island Temporary Caregiver Leave Law</vt:lpstr>
      <vt:lpstr>Employee Wellness Programs</vt:lpstr>
      <vt:lpstr>Fair Labor Standards Act</vt:lpstr>
      <vt:lpstr>FLSA ONLY APPLIES TO EMPLOYEES</vt:lpstr>
      <vt:lpstr>FLSA Exemptions: Exempt Employees</vt:lpstr>
      <vt:lpstr>FLSA Exemptions: Full Overtime Exemption</vt:lpstr>
      <vt:lpstr>FLSA: Partial Overtime Exemption</vt:lpstr>
      <vt:lpstr>Working Time: Workday</vt:lpstr>
      <vt:lpstr>Working Time: Confusing and Emerging Issues</vt:lpstr>
      <vt:lpstr>Impermissible Overtime Methods</vt:lpstr>
      <vt:lpstr>Common FLSA Errors</vt:lpstr>
      <vt:lpstr>FLSA Recordkeeping and Enforcement</vt:lpstr>
      <vt:lpstr>Down the Road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Rose Donnelly</dc:creator>
  <cp:lastModifiedBy>Gregory McIntosh</cp:lastModifiedBy>
  <cp:revision>114</cp:revision>
  <cp:lastPrinted>2014-02-25T16:23:04Z</cp:lastPrinted>
  <dcterms:created xsi:type="dcterms:W3CDTF">2014-02-18T13:44:43Z</dcterms:created>
  <dcterms:modified xsi:type="dcterms:W3CDTF">2014-02-27T23:05:16Z</dcterms:modified>
</cp:coreProperties>
</file>