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7" r:id="rId4"/>
    <p:sldId id="258" r:id="rId5"/>
    <p:sldId id="269" r:id="rId6"/>
    <p:sldId id="259" r:id="rId7"/>
    <p:sldId id="261" r:id="rId8"/>
    <p:sldId id="262" r:id="rId9"/>
    <p:sldId id="265" r:id="rId10"/>
    <p:sldId id="267" r:id="rId11"/>
    <p:sldId id="266" r:id="rId12"/>
    <p:sldId id="27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39" autoAdjust="0"/>
  </p:normalViewPr>
  <p:slideViewPr>
    <p:cSldViewPr>
      <p:cViewPr>
        <p:scale>
          <a:sx n="77" d="100"/>
          <a:sy n="77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8F930-6E80-4E69-8B0A-48461790AED1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A6F75-18F1-472C-B6BE-7886CAEB6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10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B03ED-12EE-4950-9981-68B6E7B530B3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A6C53-BABE-4C3B-BA8C-5E9780444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8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65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1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88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0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8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00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09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61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40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44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A6C53-BABE-4C3B-BA8C-5E9780444E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5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DF6D7749-9ED9-4E63-8EA9-FA970110E72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3E563-061F-480E-B7C5-E614F1B5E16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590799"/>
          </a:xfrm>
        </p:spPr>
        <p:txBody>
          <a:bodyPr>
            <a:noAutofit/>
          </a:bodyPr>
          <a:lstStyle/>
          <a:p>
            <a:pPr algn="ctr"/>
            <a:r>
              <a:rPr lang="en-US" sz="3200" cap="all" dirty="0">
                <a:effectLst/>
              </a:rPr>
              <a:t>Legal Aspects of Global Business: Protecting your business </a:t>
            </a:r>
            <a:r>
              <a:rPr lang="en-US" sz="3200" cap="all" dirty="0" smtClean="0">
                <a:effectLst/>
              </a:rPr>
              <a:t>interests</a:t>
            </a:r>
            <a:endParaRPr lang="en-US" sz="3200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81600"/>
            <a:ext cx="41148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+mj-lt"/>
              </a:rPr>
              <a:t>Tyler T. Ray, Esq. </a:t>
            </a:r>
          </a:p>
          <a:p>
            <a:pPr algn="l"/>
            <a:r>
              <a:rPr lang="en-US" sz="2000" dirty="0" smtClean="0">
                <a:latin typeface="+mj-lt"/>
              </a:rPr>
              <a:t>Duffy &amp; Sweeney, LTD</a:t>
            </a:r>
          </a:p>
          <a:p>
            <a:pPr algn="l"/>
            <a:r>
              <a:rPr lang="en-US" sz="2000" dirty="0" smtClean="0">
                <a:latin typeface="+mj-lt"/>
              </a:rPr>
              <a:t>tray@duffysweeney.com</a:t>
            </a:r>
            <a:endParaRPr lang="en-US" sz="2000" dirty="0">
              <a:latin typeface="+mj-lt"/>
            </a:endParaRPr>
          </a:p>
        </p:txBody>
      </p:sp>
      <p:pic>
        <p:nvPicPr>
          <p:cNvPr id="1027" name="Picture 3" descr="C:\Users\sjohnson\Documents\Forms\D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1600"/>
            <a:ext cx="1108364" cy="1434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7221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010400" cy="1691640"/>
          </a:xfrm>
        </p:spPr>
        <p:txBody>
          <a:bodyPr anchor="t"/>
          <a:lstStyle/>
          <a:p>
            <a:pPr algn="ctr"/>
            <a:r>
              <a:rPr lang="en-US" dirty="0" smtClean="0"/>
              <a:t>Purchase Agreement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676400"/>
            <a:ext cx="73152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Representations and Warranties	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>
                <a:latin typeface="+mj-lt"/>
              </a:rPr>
              <a:t>Materiality Qualifiers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>
                <a:latin typeface="+mj-lt"/>
              </a:rPr>
              <a:t>Knowledge Qualifiers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Indemnification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Carve-Outs</a:t>
            </a:r>
          </a:p>
        </p:txBody>
      </p:sp>
    </p:spTree>
    <p:extLst>
      <p:ext uri="{BB962C8B-B14F-4D97-AF65-F5344CB8AC3E}">
        <p14:creationId xmlns:p14="http://schemas.microsoft.com/office/powerpoint/2010/main" val="30178868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360"/>
            <a:ext cx="7696200" cy="1691640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Approaches for Dealing with Results of Due Diligence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86000"/>
            <a:ext cx="8153400" cy="3511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Valuation Reduction</a:t>
            </a:r>
            <a:endParaRPr lang="en-US" sz="2800" dirty="0">
              <a:latin typeface="+mj-lt"/>
            </a:endParaRP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Escrow </a:t>
            </a:r>
            <a:endParaRPr lang="en-US" sz="2800" dirty="0" smtClean="0">
              <a:latin typeface="+mj-lt"/>
            </a:endParaRP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V</a:t>
            </a:r>
            <a:r>
              <a:rPr lang="en-US" sz="2800" dirty="0" smtClean="0">
                <a:latin typeface="+mj-lt"/>
              </a:rPr>
              <a:t>oluntary Disclosure 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Indemnification 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P</a:t>
            </a:r>
            <a:r>
              <a:rPr lang="en-US" sz="2800" dirty="0" smtClean="0">
                <a:latin typeface="+mj-lt"/>
              </a:rPr>
              <a:t>ost-closing Cooperation 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Stripping </a:t>
            </a:r>
            <a:r>
              <a:rPr lang="en-US" sz="2800" dirty="0">
                <a:latin typeface="+mj-lt"/>
              </a:rPr>
              <a:t>“offending” A</a:t>
            </a:r>
            <a:r>
              <a:rPr lang="en-US" sz="2800" dirty="0" smtClean="0">
                <a:latin typeface="+mj-lt"/>
              </a:rPr>
              <a:t>ssets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998628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065776" cy="1691640"/>
          </a:xfrm>
        </p:spPr>
        <p:txBody>
          <a:bodyPr anchor="t"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458200" cy="153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</a:pPr>
            <a:r>
              <a:rPr lang="en-US" sz="2400" dirty="0" smtClean="0">
                <a:latin typeface="+mj-lt"/>
              </a:rPr>
              <a:t>Tyler T. Ray </a:t>
            </a:r>
          </a:p>
          <a:p>
            <a:pPr algn="r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</a:pPr>
            <a:r>
              <a:rPr lang="en-US" sz="2400" dirty="0" smtClean="0">
                <a:latin typeface="+mj-lt"/>
              </a:rPr>
              <a:t>tray@duffysweeney.com</a:t>
            </a:r>
          </a:p>
          <a:p>
            <a:pPr algn="r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</a:pPr>
            <a:endParaRPr lang="en-US" sz="24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16" y="4975984"/>
            <a:ext cx="11033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2071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95400" y="304801"/>
            <a:ext cx="6645166" cy="12192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 smtClean="0"/>
              <a:t>Creating a Due Diligence Framework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766" y="2438400"/>
            <a:ext cx="7162800" cy="328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What is due </a:t>
            </a:r>
            <a:r>
              <a:rPr lang="en-US" sz="2800" dirty="0" smtClean="0">
                <a:latin typeface="+mj-lt"/>
              </a:rPr>
              <a:t>diligence?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Who are the parties, what are the goals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Important diligence points to consider in international transactions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How the Due Diligence can impact the deal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31258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5064953" cy="1695631"/>
          </a:xfrm>
        </p:spPr>
        <p:txBody>
          <a:bodyPr anchor="t"/>
          <a:lstStyle/>
          <a:p>
            <a:pPr algn="ctr"/>
            <a:r>
              <a:rPr lang="en-US" dirty="0" smtClean="0"/>
              <a:t>What Exactly is “Due Diligence”?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162800" cy="356321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>
                <a:effectLst/>
                <a:latin typeface="+mj-lt"/>
              </a:rPr>
              <a:t>"Due diligence" is the investigation </a:t>
            </a:r>
            <a:r>
              <a:rPr lang="en-US" dirty="0" smtClean="0">
                <a:effectLst/>
                <a:latin typeface="+mj-lt"/>
              </a:rPr>
              <a:t>into the </a:t>
            </a:r>
            <a:r>
              <a:rPr lang="en-US" dirty="0">
                <a:effectLst/>
                <a:latin typeface="+mj-lt"/>
              </a:rPr>
              <a:t>business, </a:t>
            </a:r>
            <a:r>
              <a:rPr lang="en-US" dirty="0" smtClean="0">
                <a:effectLst/>
                <a:latin typeface="+mj-lt"/>
              </a:rPr>
              <a:t>legal and financial affairs of the entity (“target”) 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>
                <a:effectLst/>
                <a:latin typeface="+mj-lt"/>
              </a:rPr>
              <a:t>This target investigation occurs in connection with a wide variety of transactions, including financings and acquisitions of shares or assets, on an international scale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 smtClean="0">
                <a:effectLst/>
                <a:latin typeface="+mj-lt"/>
              </a:rPr>
              <a:t>Requires “Team”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r>
              <a:rPr lang="en-US" dirty="0">
                <a:effectLst/>
                <a:latin typeface="+mj-lt"/>
              </a:rPr>
              <a:t>I</a:t>
            </a:r>
            <a:r>
              <a:rPr lang="en-US" dirty="0" smtClean="0">
                <a:effectLst/>
                <a:latin typeface="+mj-lt"/>
              </a:rPr>
              <a:t>dentify risk and assess accordingly</a:t>
            </a:r>
          </a:p>
          <a:p>
            <a:pPr>
              <a:buClr>
                <a:srgbClr val="FFC000"/>
              </a:buClr>
              <a:buFont typeface="Wingdings" pitchFamily="2" charset="2"/>
              <a:buChar char="§"/>
            </a:pPr>
            <a:endParaRPr lang="en-US" dirty="0" smtClean="0">
              <a:effectLst/>
              <a:latin typeface="+mj-lt"/>
            </a:endParaRPr>
          </a:p>
          <a:p>
            <a:pPr marL="0" indent="0">
              <a:buClr>
                <a:srgbClr val="FFC000"/>
              </a:buClr>
              <a:buNone/>
            </a:pPr>
            <a:endParaRPr lang="en-US" dirty="0" smtClean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952944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19200" y="304800"/>
            <a:ext cx="6400800" cy="1695631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The </a:t>
            </a:r>
            <a:r>
              <a:rPr lang="en-US" dirty="0">
                <a:effectLst/>
              </a:rPr>
              <a:t>G</a:t>
            </a:r>
            <a:r>
              <a:rPr lang="en-US" dirty="0" smtClean="0">
                <a:effectLst/>
              </a:rPr>
              <a:t>eneral </a:t>
            </a:r>
            <a:r>
              <a:rPr lang="en-US" dirty="0">
                <a:effectLst/>
              </a:rPr>
              <a:t>G</a:t>
            </a:r>
            <a:r>
              <a:rPr lang="en-US" dirty="0" smtClean="0">
                <a:effectLst/>
              </a:rPr>
              <a:t>oals </a:t>
            </a:r>
            <a:r>
              <a:rPr lang="en-US" dirty="0">
                <a:effectLst/>
              </a:rPr>
              <a:t>of </a:t>
            </a:r>
            <a:r>
              <a:rPr lang="en-US" dirty="0" smtClean="0">
                <a:effectLst/>
              </a:rPr>
              <a:t>Due </a:t>
            </a:r>
            <a:r>
              <a:rPr lang="en-US" dirty="0">
                <a:effectLst/>
              </a:rPr>
              <a:t>D</a:t>
            </a:r>
            <a:r>
              <a:rPr lang="en-US" dirty="0" smtClean="0">
                <a:effectLst/>
              </a:rPr>
              <a:t>iligence </a:t>
            </a:r>
            <a:r>
              <a:rPr lang="en-US" dirty="0">
                <a:effectLst/>
              </a:rPr>
              <a:t>are: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8410" y="1905000"/>
            <a:ext cx="7870531" cy="4575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E</a:t>
            </a:r>
            <a:r>
              <a:rPr lang="en-US" sz="2800" dirty="0" smtClean="0">
                <a:latin typeface="+mj-lt"/>
              </a:rPr>
              <a:t>valuating </a:t>
            </a:r>
            <a:r>
              <a:rPr lang="en-US" sz="2800" dirty="0">
                <a:latin typeface="+mj-lt"/>
              </a:rPr>
              <a:t>whether the price to be paid in a transaction is in fact </a:t>
            </a:r>
            <a:r>
              <a:rPr lang="en-US" sz="2800" dirty="0" smtClean="0">
                <a:latin typeface="+mj-lt"/>
              </a:rPr>
              <a:t>fair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D</a:t>
            </a:r>
            <a:r>
              <a:rPr lang="en-US" sz="2800" dirty="0" smtClean="0">
                <a:latin typeface="+mj-lt"/>
              </a:rPr>
              <a:t>etermining </a:t>
            </a:r>
            <a:r>
              <a:rPr lang="en-US" sz="2800" dirty="0">
                <a:latin typeface="+mj-lt"/>
              </a:rPr>
              <a:t>the strengths </a:t>
            </a:r>
            <a:r>
              <a:rPr lang="en-US" sz="2800" dirty="0" smtClean="0">
                <a:latin typeface="+mj-lt"/>
              </a:rPr>
              <a:t> and weaknesses of </a:t>
            </a:r>
            <a:r>
              <a:rPr lang="en-US" sz="2800" dirty="0">
                <a:latin typeface="+mj-lt"/>
              </a:rPr>
              <a:t>the target </a:t>
            </a:r>
            <a:r>
              <a:rPr lang="en-US" sz="2800" dirty="0" smtClean="0">
                <a:latin typeface="+mj-lt"/>
              </a:rPr>
              <a:t>company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C</a:t>
            </a:r>
            <a:r>
              <a:rPr lang="en-US" sz="2800" dirty="0" smtClean="0">
                <a:latin typeface="+mj-lt"/>
              </a:rPr>
              <a:t>oncluding </a:t>
            </a:r>
            <a:r>
              <a:rPr lang="en-US" sz="2800" dirty="0">
                <a:latin typeface="+mj-lt"/>
              </a:rPr>
              <a:t>whether there are significant problem areas or "deal breakers;" </a:t>
            </a:r>
            <a:r>
              <a:rPr lang="en-US" sz="2800" dirty="0" smtClean="0">
                <a:latin typeface="+mj-lt"/>
              </a:rPr>
              <a:t>and 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A</a:t>
            </a:r>
            <a:r>
              <a:rPr lang="en-US" sz="2800" dirty="0" smtClean="0">
                <a:latin typeface="+mj-lt"/>
              </a:rPr>
              <a:t>ssessing </a:t>
            </a:r>
            <a:r>
              <a:rPr lang="en-US" sz="2800" dirty="0">
                <a:latin typeface="+mj-lt"/>
              </a:rPr>
              <a:t>whether the contemplated transaction is likely to meet the originally defined objectives.</a:t>
            </a:r>
            <a:endParaRPr lang="en-US" sz="2800" dirty="0" smtClean="0">
              <a:latin typeface="+mj-lt"/>
            </a:endParaRP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60074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1691640"/>
          </a:xfrm>
        </p:spPr>
        <p:txBody>
          <a:bodyPr anchor="t"/>
          <a:lstStyle/>
          <a:p>
            <a:pPr algn="ctr"/>
            <a:r>
              <a:rPr lang="en-US" dirty="0"/>
              <a:t>Parties </a:t>
            </a:r>
            <a:r>
              <a:rPr lang="en-US" dirty="0" smtClean="0"/>
              <a:t>in </a:t>
            </a:r>
            <a:r>
              <a:rPr lang="en-US" dirty="0"/>
              <a:t>Due Diligence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676400"/>
            <a:ext cx="7315200" cy="4706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Employees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Trade Unions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Shareholders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Creditors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Vendors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Customers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>
                <a:latin typeface="+mj-lt"/>
              </a:rPr>
              <a:t>Government 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Society	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24141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15200" cy="1691640"/>
          </a:xfrm>
        </p:spPr>
        <p:txBody>
          <a:bodyPr anchor="t"/>
          <a:lstStyle/>
          <a:p>
            <a:pPr algn="ctr"/>
            <a:r>
              <a:rPr lang="en-US" dirty="0" smtClean="0"/>
              <a:t>International Transactions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01000" cy="4750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+mj-lt"/>
              </a:rPr>
              <a:t>Due Diligence Request List – a document that will review all areas of the target company, such as:</a:t>
            </a:r>
            <a:endParaRPr lang="en-US" sz="2800" dirty="0">
              <a:latin typeface="+mj-lt"/>
            </a:endParaRP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Legal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Personnel</a:t>
            </a:r>
            <a:endParaRPr lang="en-US" sz="2000" dirty="0">
              <a:latin typeface="+mj-lt"/>
            </a:endParaRP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Financial Operations / Accounting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Tax </a:t>
            </a:r>
            <a:endParaRPr lang="en-US" sz="2000" dirty="0">
              <a:latin typeface="+mj-lt"/>
            </a:endParaRP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>
                <a:latin typeface="+mj-lt"/>
              </a:rPr>
              <a:t>Marketing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>
                <a:latin typeface="+mj-lt"/>
              </a:rPr>
              <a:t>Property and </a:t>
            </a:r>
            <a:r>
              <a:rPr lang="en-US" sz="2000" dirty="0" smtClean="0">
                <a:latin typeface="+mj-lt"/>
              </a:rPr>
              <a:t>Equipment</a:t>
            </a:r>
            <a:endParaRPr lang="en-US" sz="2000" dirty="0">
              <a:latin typeface="+mj-lt"/>
            </a:endParaRP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>
                <a:latin typeface="+mj-lt"/>
              </a:rPr>
              <a:t>Business </a:t>
            </a:r>
            <a:r>
              <a:rPr lang="en-US" sz="2000" dirty="0" smtClean="0">
                <a:latin typeface="+mj-lt"/>
              </a:rPr>
              <a:t>Operations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Joint Ventures / Alliances / Partnerships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30646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065776" cy="1691640"/>
          </a:xfrm>
        </p:spPr>
        <p:txBody>
          <a:bodyPr anchor="t"/>
          <a:lstStyle/>
          <a:p>
            <a:pPr algn="ctr"/>
            <a:r>
              <a:rPr lang="en-US" dirty="0" smtClean="0"/>
              <a:t>Important Issues in International Deals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7559" y="2133600"/>
            <a:ext cx="8458200" cy="4680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Successor </a:t>
            </a:r>
            <a:r>
              <a:rPr lang="en-US" sz="2400" dirty="0">
                <a:latin typeface="+mj-lt"/>
              </a:rPr>
              <a:t>liability – minimizing potential liability for prior activities of the target </a:t>
            </a:r>
            <a:r>
              <a:rPr lang="en-US" sz="2400" dirty="0" smtClean="0">
                <a:latin typeface="+mj-lt"/>
              </a:rPr>
              <a:t>company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Identifying </a:t>
            </a:r>
            <a:r>
              <a:rPr lang="en-US" sz="2400" dirty="0">
                <a:latin typeface="+mj-lt"/>
              </a:rPr>
              <a:t>existing and avoiding future compliance </a:t>
            </a:r>
            <a:r>
              <a:rPr lang="en-US" sz="2400" dirty="0" smtClean="0">
                <a:latin typeface="+mj-lt"/>
              </a:rPr>
              <a:t>issues</a:t>
            </a:r>
            <a:endParaRPr lang="en-US" sz="2400" dirty="0">
              <a:latin typeface="+mj-lt"/>
            </a:endParaRP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Assessing timeline and cost of post-acquisition compliance; and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Assisting in integration of the target’s business into the business of the acquiring company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endParaRPr lang="en-US" sz="2400" dirty="0">
              <a:latin typeface="+mj-lt"/>
            </a:endParaRP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44154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81200" y="304800"/>
            <a:ext cx="5064953" cy="1695631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Important Issues in International Deals 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8001000" cy="4680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The nature and type of target’s international commercial activities</a:t>
            </a:r>
            <a:r>
              <a:rPr lang="en-US" sz="2400" dirty="0" smtClean="0">
                <a:latin typeface="+mj-lt"/>
              </a:rPr>
              <a:t>;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The target’s affiliates, customers, agents, distributors, and export destinations;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The target’s suppliers and the nature and type and origin of raw materials or finished goods sourced by the target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Prior enforcement actions, prior disclosures, and legal advice; and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>
                <a:latin typeface="+mj-lt"/>
              </a:rPr>
              <a:t>Existing compliance and recordkeeping programs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835628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065776" cy="1691640"/>
          </a:xfrm>
        </p:spPr>
        <p:txBody>
          <a:bodyPr anchor="t"/>
          <a:lstStyle/>
          <a:p>
            <a:pPr algn="ctr"/>
            <a:r>
              <a:rPr lang="en-US" dirty="0" smtClean="0"/>
              <a:t>Hot Spots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8305800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</a:pPr>
            <a:r>
              <a:rPr lang="en-US" sz="2400" dirty="0" smtClean="0">
                <a:latin typeface="+mj-lt"/>
              </a:rPr>
              <a:t>Target Structure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Tax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Business Issues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Cash Flow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Customer Base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Import / Export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Litigation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Product Liability</a:t>
            </a:r>
          </a:p>
          <a:p>
            <a:pPr marL="285750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+mj-lt"/>
              </a:rPr>
              <a:t>Intellectual Property </a:t>
            </a:r>
          </a:p>
          <a:p>
            <a:pPr marL="742950" lvl="1" indent="-285750">
              <a:spcBef>
                <a:spcPts val="672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</a:pPr>
            <a:r>
              <a:rPr lang="en-US" sz="2000" i="1" dirty="0" smtClean="0">
                <a:latin typeface="+mj-lt"/>
              </a:rPr>
              <a:t>Infringement</a:t>
            </a:r>
            <a:endParaRPr lang="en-U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68171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3126</TotalTime>
  <Words>403</Words>
  <Application>Microsoft Office PowerPoint</Application>
  <PresentationFormat>On-screen Show (4:3)</PresentationFormat>
  <Paragraphs>88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Kilter</vt:lpstr>
      <vt:lpstr>Legal Aspects of Global Business: Protecting your business interests</vt:lpstr>
      <vt:lpstr>PowerPoint Presentation</vt:lpstr>
      <vt:lpstr>What Exactly is “Due Diligence”?</vt:lpstr>
      <vt:lpstr>PowerPoint Presentation</vt:lpstr>
      <vt:lpstr>Parties in Due Diligence</vt:lpstr>
      <vt:lpstr>International Transactions</vt:lpstr>
      <vt:lpstr>Important Issues in International Deals </vt:lpstr>
      <vt:lpstr>PowerPoint Presentation</vt:lpstr>
      <vt:lpstr>Hot Spots</vt:lpstr>
      <vt:lpstr>Purchase Agreement</vt:lpstr>
      <vt:lpstr>Approaches for Dealing with Results of Due Diligence</vt:lpstr>
      <vt:lpstr>Questions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Global Business: Protecting your business interests</dc:title>
  <dc:creator>Sandy Johnson</dc:creator>
  <cp:lastModifiedBy>Carolyn Lavin</cp:lastModifiedBy>
  <cp:revision>22</cp:revision>
  <cp:lastPrinted>2013-05-21T17:26:05Z</cp:lastPrinted>
  <dcterms:created xsi:type="dcterms:W3CDTF">2013-05-17T13:15:31Z</dcterms:created>
  <dcterms:modified xsi:type="dcterms:W3CDTF">2013-12-17T19:11:58Z</dcterms:modified>
</cp:coreProperties>
</file>