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1" r:id="rId2"/>
    <p:sldId id="404" r:id="rId3"/>
    <p:sldId id="391" r:id="rId4"/>
    <p:sldId id="406" r:id="rId5"/>
    <p:sldId id="405" r:id="rId6"/>
    <p:sldId id="336" r:id="rId7"/>
    <p:sldId id="407" r:id="rId8"/>
    <p:sldId id="392" r:id="rId9"/>
    <p:sldId id="394" r:id="rId10"/>
    <p:sldId id="395" r:id="rId11"/>
    <p:sldId id="408" r:id="rId12"/>
    <p:sldId id="399" r:id="rId13"/>
    <p:sldId id="409" r:id="rId14"/>
    <p:sldId id="402" r:id="rId15"/>
  </p:sldIdLst>
  <p:sldSz cx="9144000" cy="5143500" type="screen16x9"/>
  <p:notesSz cx="6950075" cy="92360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262"/>
    <a:srgbClr val="B0B8C1"/>
    <a:srgbClr val="1A507C"/>
    <a:srgbClr val="2285C3"/>
    <a:srgbClr val="2ABEB2"/>
    <a:srgbClr val="0F5373"/>
    <a:srgbClr val="163168"/>
    <a:srgbClr val="F6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233" autoAdjust="0"/>
  </p:normalViewPr>
  <p:slideViewPr>
    <p:cSldViewPr snapToGrid="0" showGuides="1">
      <p:cViewPr varScale="1">
        <p:scale>
          <a:sx n="151" d="100"/>
          <a:sy n="151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"/>
    </p:cViewPr>
  </p:sorterViewPr>
  <p:notesViewPr>
    <p:cSldViewPr snapToGrid="0" showGuides="1">
      <p:cViewPr varScale="1">
        <p:scale>
          <a:sx n="149" d="100"/>
          <a:sy n="149" d="100"/>
        </p:scale>
        <p:origin x="46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6637" y="548640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5348" y="1440175"/>
            <a:ext cx="3648075" cy="2112920"/>
          </a:xfrm>
          <a:prstGeom prst="rect">
            <a:avLst/>
          </a:prstGeom>
        </p:spPr>
        <p:txBody>
          <a:bodyPr/>
          <a:lstStyle>
            <a:lvl1pPr marL="285750" marR="0" indent="-28575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>
                <a:srgbClr val="234262"/>
              </a:buClr>
              <a:buSzTx/>
              <a:buFont typeface="HiraMinProN-W3" charset="-128"/>
              <a:buChar char="◉"/>
              <a:tabLst/>
              <a:defRPr sz="2400"/>
            </a:lvl1pPr>
          </a:lstStyle>
          <a:p>
            <a:pPr marL="285750" indent="-285750">
              <a:buClr>
                <a:srgbClr val="234262"/>
              </a:buClr>
              <a:buFont typeface="HiraMinProN-W3" charset="-128"/>
              <a:buChar char="◉"/>
            </a:pPr>
            <a:r>
              <a:rPr lang="en-US" sz="1400" spc="30" dirty="0">
                <a:latin typeface="Open Sans Light" charset="0"/>
                <a:ea typeface="Open Sans Light" charset="0"/>
                <a:cs typeface="Open Sans Light" charset="0"/>
              </a:rPr>
              <a:t>AGENDA 1</a:t>
            </a:r>
          </a:p>
          <a:p>
            <a:pPr marL="285750" indent="-285750">
              <a:buClr>
                <a:srgbClr val="234262"/>
              </a:buClr>
              <a:buFont typeface="HiraMinProN-W3" charset="-128"/>
              <a:buChar char="◉"/>
            </a:pPr>
            <a:r>
              <a:rPr lang="en-US" sz="1400" spc="30" dirty="0">
                <a:latin typeface="Open Sans Light" charset="0"/>
                <a:ea typeface="Open Sans Light" charset="0"/>
                <a:cs typeface="Open Sans Light" charset="0"/>
              </a:rPr>
              <a:t>AGENDA 2</a:t>
            </a:r>
          </a:p>
          <a:p>
            <a:pPr marL="285750" indent="-285750">
              <a:buClr>
                <a:srgbClr val="234262"/>
              </a:buClr>
              <a:buFont typeface="HiraMinProN-W3" charset="-128"/>
              <a:buChar char="◉"/>
            </a:pPr>
            <a:r>
              <a:rPr lang="en-US" sz="1400" spc="30" dirty="0">
                <a:latin typeface="Open Sans Light" charset="0"/>
                <a:ea typeface="Open Sans Light" charset="0"/>
                <a:cs typeface="Open Sans Light" charset="0"/>
              </a:rPr>
              <a:t>AGENDA 3</a:t>
            </a:r>
          </a:p>
          <a:p>
            <a:pPr marL="285750" indent="-285750">
              <a:buClr>
                <a:srgbClr val="234262"/>
              </a:buClr>
              <a:buFont typeface="HiraMinProN-W3" charset="-128"/>
              <a:buChar char="◉"/>
            </a:pPr>
            <a:r>
              <a:rPr lang="en-US" sz="1400" spc="30" dirty="0">
                <a:latin typeface="Open Sans Light" charset="0"/>
                <a:ea typeface="Open Sans Light" charset="0"/>
                <a:cs typeface="Open Sans Light" charset="0"/>
              </a:rPr>
              <a:t>AGENDA 4</a:t>
            </a:r>
          </a:p>
          <a:p>
            <a:pPr marL="285750" indent="-285750">
              <a:buClr>
                <a:srgbClr val="234262"/>
              </a:buClr>
              <a:buFont typeface="HiraMinProN-W3" charset="-128"/>
              <a:buChar char="◉"/>
            </a:pPr>
            <a:r>
              <a:rPr lang="en-US" sz="1400" spc="30" dirty="0">
                <a:latin typeface="Open Sans Light" charset="0"/>
                <a:ea typeface="Open Sans Light" charset="0"/>
                <a:cs typeface="Open Sans Light" charset="0"/>
              </a:rPr>
              <a:t>AGENDA 5</a:t>
            </a: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0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-2"/>
            <a:ext cx="4183407" cy="5143501"/>
          </a:xfrm>
          <a:prstGeom prst="rect">
            <a:avLst/>
          </a:prstGeom>
          <a:solidFill>
            <a:srgbClr val="23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F8FA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25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594360" y="384048"/>
            <a:ext cx="292608" cy="2926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905256"/>
            <a:ext cx="3230563" cy="11729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157984"/>
            <a:ext cx="4187952" cy="29809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645309" y="1723196"/>
            <a:ext cx="4414838" cy="1627432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2400"/>
            </a:lvl1pPr>
          </a:lstStyle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spc="50" dirty="0">
                <a:latin typeface="Open Sans Light" charset="0"/>
                <a:ea typeface="Open Sans Light" charset="0"/>
                <a:cs typeface="Open Sans Light" charset="0"/>
              </a:rPr>
              <a:t>TEXT 1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spc="50" dirty="0">
                <a:latin typeface="Open Sans Light" charset="0"/>
                <a:ea typeface="Open Sans Light" charset="0"/>
                <a:cs typeface="Open Sans Light" charset="0"/>
              </a:rPr>
              <a:t>TEXT 2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spc="50" dirty="0">
                <a:latin typeface="Open Sans Light" charset="0"/>
                <a:ea typeface="Open Sans Light" charset="0"/>
                <a:cs typeface="Open Sans Light" charset="0"/>
              </a:rPr>
              <a:t>TEXT 3</a:t>
            </a:r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0" userDrawn="1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6637" y="548640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0" y="1277653"/>
            <a:ext cx="9144000" cy="3263174"/>
          </a:xfrm>
          <a:prstGeom prst="rect">
            <a:avLst/>
          </a:prstGeom>
          <a:solidFill>
            <a:srgbClr val="23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21309" y="2160639"/>
            <a:ext cx="184966" cy="157610"/>
            <a:chOff x="876681" y="1867872"/>
            <a:chExt cx="211703" cy="180394"/>
          </a:xfrm>
        </p:grpSpPr>
        <p:sp>
          <p:nvSpPr>
            <p:cNvPr id="9" name="Rectangle 8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526204" y="505182"/>
            <a:ext cx="2638425" cy="265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b="1" i="0">
                <a:solidFill>
                  <a:srgbClr val="B0B8C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786" y="667512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6226175" y="1281916"/>
            <a:ext cx="2917825" cy="32589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508786" y="1590299"/>
            <a:ext cx="5222875" cy="398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5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838049" y="2130967"/>
            <a:ext cx="2295525" cy="25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5"/>
          </p:nvPr>
        </p:nvSpPr>
        <p:spPr>
          <a:xfrm>
            <a:off x="838048" y="2384571"/>
            <a:ext cx="2295525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429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621308" y="3144461"/>
            <a:ext cx="184966" cy="157610"/>
            <a:chOff x="876681" y="1867872"/>
            <a:chExt cx="211703" cy="180394"/>
          </a:xfrm>
        </p:grpSpPr>
        <p:sp>
          <p:nvSpPr>
            <p:cNvPr id="50" name="Rectangle 49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52" name="Text Placeholder 43"/>
          <p:cNvSpPr>
            <a:spLocks noGrp="1"/>
          </p:cNvSpPr>
          <p:nvPr>
            <p:ph type="body" sz="quarter" idx="16" hasCustomPrompt="1"/>
          </p:nvPr>
        </p:nvSpPr>
        <p:spPr>
          <a:xfrm>
            <a:off x="838048" y="3114789"/>
            <a:ext cx="2295525" cy="25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3" name="Text Placeholder 46"/>
          <p:cNvSpPr>
            <a:spLocks noGrp="1"/>
          </p:cNvSpPr>
          <p:nvPr>
            <p:ph type="body" sz="quarter" idx="17"/>
          </p:nvPr>
        </p:nvSpPr>
        <p:spPr>
          <a:xfrm>
            <a:off x="838047" y="3368393"/>
            <a:ext cx="2295525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429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3377570" y="2167705"/>
            <a:ext cx="184966" cy="157610"/>
            <a:chOff x="876681" y="1867872"/>
            <a:chExt cx="211703" cy="180394"/>
          </a:xfrm>
        </p:grpSpPr>
        <p:sp>
          <p:nvSpPr>
            <p:cNvPr id="55" name="Rectangle 54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57" name="Text Placeholder 43"/>
          <p:cNvSpPr>
            <a:spLocks noGrp="1"/>
          </p:cNvSpPr>
          <p:nvPr>
            <p:ph type="body" sz="quarter" idx="18" hasCustomPrompt="1"/>
          </p:nvPr>
        </p:nvSpPr>
        <p:spPr>
          <a:xfrm>
            <a:off x="3594310" y="2138033"/>
            <a:ext cx="2295525" cy="25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8" name="Text Placeholder 46"/>
          <p:cNvSpPr>
            <a:spLocks noGrp="1"/>
          </p:cNvSpPr>
          <p:nvPr>
            <p:ph type="body" sz="quarter" idx="19"/>
          </p:nvPr>
        </p:nvSpPr>
        <p:spPr>
          <a:xfrm>
            <a:off x="3594309" y="2391637"/>
            <a:ext cx="2295525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429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3386279" y="3138938"/>
            <a:ext cx="184966" cy="157610"/>
            <a:chOff x="876681" y="1867872"/>
            <a:chExt cx="211703" cy="180394"/>
          </a:xfrm>
        </p:grpSpPr>
        <p:sp>
          <p:nvSpPr>
            <p:cNvPr id="60" name="Rectangle 59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62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3603019" y="3109266"/>
            <a:ext cx="2295525" cy="25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1"/>
          </p:nvPr>
        </p:nvSpPr>
        <p:spPr>
          <a:xfrm>
            <a:off x="3603018" y="3362870"/>
            <a:ext cx="2295525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429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sz="10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526204" y="505182"/>
            <a:ext cx="2638425" cy="265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b="1" i="0">
                <a:solidFill>
                  <a:srgbClr val="B0B8C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786" y="667512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94360" y="3030490"/>
            <a:ext cx="7943216" cy="0"/>
          </a:xfrm>
          <a:prstGeom prst="line">
            <a:avLst/>
          </a:prstGeom>
          <a:ln w="952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rot="5400000">
            <a:off x="2593805" y="2226772"/>
            <a:ext cx="1097280" cy="158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rot="5400000">
            <a:off x="5514827" y="2226772"/>
            <a:ext cx="1097280" cy="158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2593805" y="3834208"/>
            <a:ext cx="1097280" cy="158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5514827" y="3834208"/>
            <a:ext cx="1097280" cy="158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526204" y="505182"/>
            <a:ext cx="2638425" cy="265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b="1" i="0">
                <a:solidFill>
                  <a:srgbClr val="B0B8C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786" y="667512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 rot="10800000">
            <a:off x="-1" y="2604708"/>
            <a:ext cx="8782304" cy="182880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solidFill>
            <a:srgbClr val="B0B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650713" y="1194811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672569" y="1265527"/>
            <a:ext cx="13503" cy="1185613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>
          <a:xfrm>
            <a:off x="227651" y="4134825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7" idx="4"/>
          </p:cNvCxnSpPr>
          <p:nvPr userDrawn="1"/>
        </p:nvCxnSpPr>
        <p:spPr>
          <a:xfrm flipH="1">
            <a:off x="263011" y="2930654"/>
            <a:ext cx="4956" cy="1213437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2639721" y="4770883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2569" y="2926628"/>
            <a:ext cx="2511" cy="1861918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>
            <a:off x="5033659" y="3991483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69018" y="2726128"/>
            <a:ext cx="0" cy="129228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6722100" y="1190947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6746467" y="1239360"/>
            <a:ext cx="5845" cy="1294045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29363" y="2453446"/>
            <a:ext cx="477208" cy="477208"/>
            <a:chOff x="81646" y="2505729"/>
            <a:chExt cx="372642" cy="372642"/>
          </a:xfrm>
        </p:grpSpPr>
        <p:sp>
          <p:nvSpPr>
            <p:cNvPr id="15" name="Oval 14"/>
            <p:cNvSpPr/>
            <p:nvPr/>
          </p:nvSpPr>
          <p:spPr>
            <a:xfrm>
              <a:off x="211775" y="2644915"/>
              <a:ext cx="102470" cy="102466"/>
            </a:xfrm>
            <a:prstGeom prst="ellipse">
              <a:avLst/>
            </a:prstGeom>
            <a:solidFill>
              <a:srgbClr val="23426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1646" y="2505729"/>
              <a:ext cx="372642" cy="372642"/>
            </a:xfrm>
            <a:prstGeom prst="ellipse">
              <a:avLst/>
            </a:prstGeom>
            <a:solidFill>
              <a:srgbClr val="234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2434825" y="2451140"/>
            <a:ext cx="475488" cy="475488"/>
            <a:chOff x="2482657" y="2510897"/>
            <a:chExt cx="374904" cy="374904"/>
          </a:xfrm>
        </p:grpSpPr>
        <p:sp>
          <p:nvSpPr>
            <p:cNvPr id="20" name="Oval 19"/>
            <p:cNvSpPr/>
            <p:nvPr/>
          </p:nvSpPr>
          <p:spPr>
            <a:xfrm>
              <a:off x="2623845" y="2644915"/>
              <a:ext cx="102470" cy="102466"/>
            </a:xfrm>
            <a:prstGeom prst="ellipse">
              <a:avLst/>
            </a:prstGeom>
            <a:solidFill>
              <a:srgbClr val="23426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82657" y="2510897"/>
              <a:ext cx="374904" cy="374904"/>
            </a:xfrm>
            <a:prstGeom prst="ellipse">
              <a:avLst/>
            </a:prstGeom>
            <a:solidFill>
              <a:srgbClr val="234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 userDrawn="1"/>
        </p:nvSpPr>
        <p:spPr>
          <a:xfrm>
            <a:off x="4827963" y="2450584"/>
            <a:ext cx="475488" cy="475487"/>
          </a:xfrm>
          <a:prstGeom prst="ellipse">
            <a:avLst/>
          </a:prstGeom>
          <a:solidFill>
            <a:srgbClr val="2342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08723" y="2450592"/>
            <a:ext cx="475488" cy="475488"/>
          </a:xfrm>
          <a:prstGeom prst="ellipse">
            <a:avLst/>
          </a:prstGeom>
          <a:solidFill>
            <a:srgbClr val="2342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06637" y="548640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1"/>
          </p:nvPr>
        </p:nvSpPr>
        <p:spPr>
          <a:xfrm>
            <a:off x="115537" y="2544541"/>
            <a:ext cx="304800" cy="30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8"/>
          <p:cNvSpPr>
            <a:spLocks noGrp="1"/>
          </p:cNvSpPr>
          <p:nvPr>
            <p:ph type="pic" sz="quarter" idx="12"/>
          </p:nvPr>
        </p:nvSpPr>
        <p:spPr>
          <a:xfrm>
            <a:off x="2520169" y="2541756"/>
            <a:ext cx="304800" cy="30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8"/>
          <p:cNvSpPr>
            <a:spLocks noGrp="1"/>
          </p:cNvSpPr>
          <p:nvPr>
            <p:ph type="pic" sz="quarter" idx="13"/>
          </p:nvPr>
        </p:nvSpPr>
        <p:spPr>
          <a:xfrm>
            <a:off x="4899804" y="2541756"/>
            <a:ext cx="304800" cy="30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8"/>
          <p:cNvSpPr>
            <a:spLocks noGrp="1"/>
          </p:cNvSpPr>
          <p:nvPr>
            <p:ph type="pic" sz="quarter" idx="14"/>
          </p:nvPr>
        </p:nvSpPr>
        <p:spPr>
          <a:xfrm>
            <a:off x="6599912" y="2536720"/>
            <a:ext cx="304800" cy="30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551425" y="2603051"/>
            <a:ext cx="1306421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53"/>
          <p:cNvSpPr>
            <a:spLocks noGrp="1"/>
          </p:cNvSpPr>
          <p:nvPr>
            <p:ph type="body" sz="quarter" idx="16" hasCustomPrompt="1"/>
          </p:nvPr>
        </p:nvSpPr>
        <p:spPr>
          <a:xfrm>
            <a:off x="2955568" y="2604867"/>
            <a:ext cx="1306421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5349506" y="2610576"/>
            <a:ext cx="1306421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8" hasCustomPrompt="1"/>
          </p:nvPr>
        </p:nvSpPr>
        <p:spPr>
          <a:xfrm>
            <a:off x="7026760" y="2610576"/>
            <a:ext cx="1306421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72207" y="3000054"/>
            <a:ext cx="2266280" cy="236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679098" y="1290532"/>
            <a:ext cx="2266280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679320" y="3032699"/>
            <a:ext cx="2266280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3"/>
          <p:cNvSpPr>
            <a:spLocks noGrp="1"/>
          </p:cNvSpPr>
          <p:nvPr>
            <p:ph type="body" sz="quarter" idx="22" hasCustomPrompt="1"/>
          </p:nvPr>
        </p:nvSpPr>
        <p:spPr>
          <a:xfrm>
            <a:off x="5065707" y="3032699"/>
            <a:ext cx="2266280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6746467" y="1285139"/>
            <a:ext cx="2266280" cy="24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91298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25" grpId="0" animBg="1"/>
      <p:bldP spid="42" grpId="0" animBg="1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0" grpId="0"/>
      <p:bldP spid="51" grpId="0"/>
      <p:bldP spid="52" grpId="0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93724" y="1276918"/>
            <a:ext cx="3854451" cy="361950"/>
          </a:xfrm>
          <a:prstGeom prst="rect">
            <a:avLst/>
          </a:prstGeom>
          <a:solidFill>
            <a:srgbClr val="2342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93724" y="1276917"/>
            <a:ext cx="3854451" cy="2974572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92649" y="1276918"/>
            <a:ext cx="3854451" cy="361950"/>
          </a:xfrm>
          <a:prstGeom prst="rect">
            <a:avLst/>
          </a:prstGeom>
          <a:solidFill>
            <a:srgbClr val="2342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692649" y="1276917"/>
            <a:ext cx="3854451" cy="2974572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24526" y="1374537"/>
            <a:ext cx="335682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050" b="1" cap="all" spc="20" dirty="0">
                <a:solidFill>
                  <a:schemeClr val="bg1"/>
                </a:solidFill>
                <a:latin typeface="Lato" panose="020F0502020204030203" pitchFamily="34" charset="0"/>
              </a:rPr>
              <a:t>ASSET PURCHASE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58479" y="1743923"/>
            <a:ext cx="184966" cy="157610"/>
            <a:chOff x="876681" y="1867872"/>
            <a:chExt cx="211703" cy="180394"/>
          </a:xfrm>
        </p:grpSpPr>
        <p:sp>
          <p:nvSpPr>
            <p:cNvPr id="22" name="Rectangle 21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3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58479" y="2241423"/>
            <a:ext cx="184966" cy="157610"/>
            <a:chOff x="876681" y="1867872"/>
            <a:chExt cx="211703" cy="180394"/>
          </a:xfrm>
        </p:grpSpPr>
        <p:sp>
          <p:nvSpPr>
            <p:cNvPr id="25" name="Rectangle 24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758479" y="2738923"/>
            <a:ext cx="184966" cy="157610"/>
            <a:chOff x="876681" y="1867872"/>
            <a:chExt cx="211703" cy="180394"/>
          </a:xfrm>
        </p:grpSpPr>
        <p:sp>
          <p:nvSpPr>
            <p:cNvPr id="28" name="Rectangle 27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9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758479" y="3236423"/>
            <a:ext cx="184966" cy="157610"/>
            <a:chOff x="876681" y="1867872"/>
            <a:chExt cx="211703" cy="180394"/>
          </a:xfrm>
        </p:grpSpPr>
        <p:sp>
          <p:nvSpPr>
            <p:cNvPr id="31" name="Rectangle 30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2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758479" y="3733923"/>
            <a:ext cx="184966" cy="157610"/>
            <a:chOff x="876681" y="1867872"/>
            <a:chExt cx="211703" cy="180394"/>
          </a:xfrm>
        </p:grpSpPr>
        <p:sp>
          <p:nvSpPr>
            <p:cNvPr id="34" name="Rectangle 33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cxnSp>
        <p:nvCxnSpPr>
          <p:cNvPr id="57" name="Straight Connector 56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526204" y="505182"/>
            <a:ext cx="2638425" cy="265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b="1" i="0">
                <a:solidFill>
                  <a:srgbClr val="B0B8C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08786" y="667512"/>
            <a:ext cx="5798367" cy="452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1341458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 i="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2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1050922" y="1715811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3" name="Text Placeholder 60"/>
          <p:cNvSpPr>
            <a:spLocks noGrp="1"/>
          </p:cNvSpPr>
          <p:nvPr>
            <p:ph type="body" sz="quarter" idx="14" hasCustomPrompt="1"/>
          </p:nvPr>
        </p:nvSpPr>
        <p:spPr>
          <a:xfrm>
            <a:off x="1050922" y="2214357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5" hasCustomPrompt="1"/>
          </p:nvPr>
        </p:nvSpPr>
        <p:spPr>
          <a:xfrm>
            <a:off x="1050922" y="2712903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5" name="Text Placeholder 60"/>
          <p:cNvSpPr>
            <a:spLocks noGrp="1"/>
          </p:cNvSpPr>
          <p:nvPr>
            <p:ph type="body" sz="quarter" idx="16" hasCustomPrompt="1"/>
          </p:nvPr>
        </p:nvSpPr>
        <p:spPr>
          <a:xfrm>
            <a:off x="1050922" y="3211449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17" hasCustomPrompt="1"/>
          </p:nvPr>
        </p:nvSpPr>
        <p:spPr>
          <a:xfrm>
            <a:off x="1050922" y="3709996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4859262" y="1750868"/>
            <a:ext cx="184966" cy="157610"/>
            <a:chOff x="876681" y="1867872"/>
            <a:chExt cx="211703" cy="180394"/>
          </a:xfrm>
        </p:grpSpPr>
        <p:sp>
          <p:nvSpPr>
            <p:cNvPr id="68" name="Rectangle 67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70" name="Group 69"/>
          <p:cNvGrpSpPr/>
          <p:nvPr userDrawn="1"/>
        </p:nvGrpSpPr>
        <p:grpSpPr>
          <a:xfrm>
            <a:off x="4859262" y="2248368"/>
            <a:ext cx="184966" cy="157610"/>
            <a:chOff x="876681" y="1867872"/>
            <a:chExt cx="211703" cy="180394"/>
          </a:xfrm>
        </p:grpSpPr>
        <p:sp>
          <p:nvSpPr>
            <p:cNvPr id="71" name="Rectangle 70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73" name="Group 72"/>
          <p:cNvGrpSpPr/>
          <p:nvPr userDrawn="1"/>
        </p:nvGrpSpPr>
        <p:grpSpPr>
          <a:xfrm>
            <a:off x="4859262" y="2745868"/>
            <a:ext cx="184966" cy="157610"/>
            <a:chOff x="876681" y="1867872"/>
            <a:chExt cx="211703" cy="180394"/>
          </a:xfrm>
        </p:grpSpPr>
        <p:sp>
          <p:nvSpPr>
            <p:cNvPr id="74" name="Rectangle 73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76" name="Group 75"/>
          <p:cNvGrpSpPr/>
          <p:nvPr userDrawn="1"/>
        </p:nvGrpSpPr>
        <p:grpSpPr>
          <a:xfrm>
            <a:off x="4859262" y="3243368"/>
            <a:ext cx="184966" cy="157610"/>
            <a:chOff x="876681" y="1867872"/>
            <a:chExt cx="211703" cy="180394"/>
          </a:xfrm>
        </p:grpSpPr>
        <p:sp>
          <p:nvSpPr>
            <p:cNvPr id="77" name="Rectangle 76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79" name="Group 78"/>
          <p:cNvGrpSpPr/>
          <p:nvPr userDrawn="1"/>
        </p:nvGrpSpPr>
        <p:grpSpPr>
          <a:xfrm>
            <a:off x="4859262" y="3740868"/>
            <a:ext cx="184966" cy="157610"/>
            <a:chOff x="876681" y="1867872"/>
            <a:chExt cx="211703" cy="180394"/>
          </a:xfrm>
        </p:grpSpPr>
        <p:sp>
          <p:nvSpPr>
            <p:cNvPr id="80" name="Rectangle 79"/>
            <p:cNvSpPr/>
            <p:nvPr/>
          </p:nvSpPr>
          <p:spPr>
            <a:xfrm>
              <a:off x="876681" y="1891484"/>
              <a:ext cx="156784" cy="156782"/>
            </a:xfrm>
            <a:prstGeom prst="rect">
              <a:avLst/>
            </a:prstGeom>
            <a:noFill/>
            <a:ln w="9525">
              <a:solidFill>
                <a:srgbClr val="234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1" name="Freeform 64"/>
            <p:cNvSpPr>
              <a:spLocks/>
            </p:cNvSpPr>
            <p:nvPr/>
          </p:nvSpPr>
          <p:spPr bwMode="auto">
            <a:xfrm>
              <a:off x="890968" y="1867872"/>
              <a:ext cx="197416" cy="16211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rgbClr val="B0B8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82" name="Text Placeholder 60"/>
          <p:cNvSpPr>
            <a:spLocks noGrp="1"/>
          </p:cNvSpPr>
          <p:nvPr>
            <p:ph type="body" sz="quarter" idx="18" hasCustomPrompt="1"/>
          </p:nvPr>
        </p:nvSpPr>
        <p:spPr>
          <a:xfrm>
            <a:off x="5151705" y="1722756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3" name="Text Placeholder 60"/>
          <p:cNvSpPr>
            <a:spLocks noGrp="1"/>
          </p:cNvSpPr>
          <p:nvPr>
            <p:ph type="body" sz="quarter" idx="19" hasCustomPrompt="1"/>
          </p:nvPr>
        </p:nvSpPr>
        <p:spPr>
          <a:xfrm>
            <a:off x="5151705" y="2221302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4" name="Text Placeholder 60"/>
          <p:cNvSpPr>
            <a:spLocks noGrp="1"/>
          </p:cNvSpPr>
          <p:nvPr>
            <p:ph type="body" sz="quarter" idx="20" hasCustomPrompt="1"/>
          </p:nvPr>
        </p:nvSpPr>
        <p:spPr>
          <a:xfrm>
            <a:off x="5151705" y="2719848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5" name="Text Placeholder 60"/>
          <p:cNvSpPr>
            <a:spLocks noGrp="1"/>
          </p:cNvSpPr>
          <p:nvPr>
            <p:ph type="body" sz="quarter" idx="21" hasCustomPrompt="1"/>
          </p:nvPr>
        </p:nvSpPr>
        <p:spPr>
          <a:xfrm>
            <a:off x="5151705" y="3218394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6" name="Text Placeholder 60"/>
          <p:cNvSpPr>
            <a:spLocks noGrp="1"/>
          </p:cNvSpPr>
          <p:nvPr>
            <p:ph type="body" sz="quarter" idx="22" hasCustomPrompt="1"/>
          </p:nvPr>
        </p:nvSpPr>
        <p:spPr>
          <a:xfrm>
            <a:off x="5151705" y="3716941"/>
            <a:ext cx="288407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130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/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90" r:id="rId3"/>
    <p:sldLayoutId id="2147483672" r:id="rId4"/>
    <p:sldLayoutId id="2147483669" r:id="rId5"/>
    <p:sldLayoutId id="2147483668" r:id="rId6"/>
    <p:sldLayoutId id="2147483692" r:id="rId7"/>
    <p:sldLayoutId id="2147483691" r:id="rId8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" t="11560" b="18769"/>
          <a:stretch/>
        </p:blipFill>
        <p:spPr>
          <a:xfrm>
            <a:off x="-12524" y="0"/>
            <a:ext cx="9156524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1101634"/>
            <a:ext cx="4174624" cy="2940231"/>
          </a:xfrm>
          <a:prstGeom prst="rect">
            <a:avLst/>
          </a:prstGeom>
          <a:solidFill>
            <a:srgbClr val="23426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32530" y="191669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869" y="1972254"/>
            <a:ext cx="310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2018 </a:t>
            </a:r>
            <a:r>
              <a:rPr lang="en-US" altLang="en-US" sz="2000" dirty="0" err="1">
                <a:solidFill>
                  <a:schemeClr val="bg2"/>
                </a:solidFill>
                <a:latin typeface="Garamond" panose="02020404030301010803" pitchFamily="18" charset="0"/>
              </a:rPr>
              <a:t>Wannamoisett</a:t>
            </a:r>
            <a:r>
              <a:rPr lang="en-US" altLang="en-US" sz="2000" dirty="0">
                <a:solidFill>
                  <a:schemeClr val="bg2"/>
                </a:solidFill>
                <a:latin typeface="Garamond" panose="02020404030301010803" pitchFamily="18" charset="0"/>
              </a:rPr>
              <a:t> Forum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959" y="2368399"/>
            <a:ext cx="347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0B8C1"/>
                </a:solidFill>
                <a:latin typeface="Garamond" panose="02020404030301010803" pitchFamily="18" charset="0"/>
                <a:ea typeface="Century Gothic" charset="0"/>
                <a:cs typeface="Century Gothic" charset="0"/>
              </a:rPr>
              <a:t>Professional insight and championship golf for a select group of business leaders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959" y="286443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0B8C1"/>
                </a:solidFill>
                <a:latin typeface="Garamond" panose="02020404030301010803" pitchFamily="18" charset="0"/>
                <a:ea typeface="Century Gothic" charset="0"/>
                <a:cs typeface="Century Gothic" charset="0"/>
              </a:rPr>
              <a:t>May 29,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C7EA3E-DA20-42E1-83C5-CCAA32E0A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66" y="124704"/>
            <a:ext cx="2293634" cy="3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ransition advClick="0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1368" y="505182"/>
            <a:ext cx="2638425" cy="265112"/>
          </a:xfrm>
        </p:spPr>
        <p:txBody>
          <a:bodyPr/>
          <a:lstStyle/>
          <a:p>
            <a:r>
              <a:rPr lang="en-US" dirty="0"/>
              <a:t>PREPARING FOR THE DEAL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82659" y="667512"/>
            <a:ext cx="5798367" cy="452074"/>
          </a:xfrm>
        </p:spPr>
        <p:txBody>
          <a:bodyPr/>
          <a:lstStyle/>
          <a:p>
            <a:r>
              <a:rPr lang="en-US" dirty="0">
                <a:solidFill>
                  <a:srgbClr val="163168"/>
                </a:solidFill>
              </a:rPr>
              <a:t>CHOOSING A DEAL TEAM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D0815E-1FDF-48E4-980D-0E805C693DE9}"/>
              </a:ext>
            </a:extLst>
          </p:cNvPr>
          <p:cNvSpPr/>
          <p:nvPr/>
        </p:nvSpPr>
        <p:spPr>
          <a:xfrm>
            <a:off x="0" y="1277653"/>
            <a:ext cx="9144000" cy="3263174"/>
          </a:xfrm>
          <a:prstGeom prst="rect">
            <a:avLst/>
          </a:prstGeom>
          <a:solidFill>
            <a:srgbClr val="23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9F8376-9771-4000-AABE-7B16A9BDCEC0}"/>
              </a:ext>
            </a:extLst>
          </p:cNvPr>
          <p:cNvSpPr/>
          <p:nvPr/>
        </p:nvSpPr>
        <p:spPr>
          <a:xfrm>
            <a:off x="5509602" y="314883"/>
            <a:ext cx="3151739" cy="70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</a:rPr>
              <a:t>You have built a great business, but have you sold a business?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7E6AE6-4ED2-43D8-BF2F-EE553BE176CF}"/>
              </a:ext>
            </a:extLst>
          </p:cNvPr>
          <p:cNvSpPr txBox="1"/>
          <p:nvPr/>
        </p:nvSpPr>
        <p:spPr>
          <a:xfrm>
            <a:off x="380999" y="1371600"/>
            <a:ext cx="8280341" cy="3104388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0" dirty="0">
                <a:solidFill>
                  <a:prstClr val="white"/>
                </a:solidFill>
                <a:latin typeface="Garamond" panose="02020404030301010803" pitchFamily="18" charset="0"/>
              </a:rPr>
              <a:t>Preparation should begin as much as 18 months prior to actual deal opening to maximize your valuation, minimize delay and ensure a successful outcome.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628741" lvl="1" indent="-285750" eaLnBrk="1" fontAlgn="auto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1500" dirty="0">
                <a:solidFill>
                  <a:prstClr val="white"/>
                </a:solidFill>
                <a:latin typeface="Garamond" panose="02020404030301010803" pitchFamily="18" charset="0"/>
              </a:rPr>
              <a:t>Assemble the key internal management team to assess – valuation, expectation, market, future succession, key employee retention and prepare information for the sale process.</a:t>
            </a:r>
          </a:p>
          <a:p>
            <a:pPr marL="628741" lvl="1" indent="-285750" eaLnBrk="1" fontAlgn="auto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1500" dirty="0">
                <a:solidFill>
                  <a:prstClr val="white"/>
                </a:solidFill>
                <a:latin typeface="Garamond" panose="02020404030301010803" pitchFamily="18" charset="0"/>
              </a:rPr>
              <a:t>Assess how an asset can best be packaged for sale – estate and wealth management planning </a:t>
            </a:r>
          </a:p>
          <a:p>
            <a:pPr marL="628741" lvl="1" indent="-285750" eaLnBrk="1" fontAlgn="auto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1500" dirty="0">
                <a:solidFill>
                  <a:prstClr val="white"/>
                </a:solidFill>
                <a:latin typeface="Garamond" panose="02020404030301010803" pitchFamily="18" charset="0"/>
              </a:rPr>
              <a:t>Identify potential risk issues/trouble spots that may need attention </a:t>
            </a:r>
          </a:p>
          <a:p>
            <a:pPr marL="628741" lvl="1" indent="-285750" eaLnBrk="1" fontAlgn="auto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1500" dirty="0">
                <a:solidFill>
                  <a:prstClr val="white"/>
                </a:solidFill>
                <a:latin typeface="Garamond" panose="02020404030301010803" pitchFamily="18" charset="0"/>
              </a:rPr>
              <a:t>Complete internal due diligence, sell-side Q of E, audits, set up data rooms, etc.  – time is critical</a:t>
            </a:r>
          </a:p>
          <a:p>
            <a:pPr marL="628741" lvl="1" indent="-285750" eaLnBrk="1" fontAlgn="auto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1500" dirty="0">
                <a:solidFill>
                  <a:prstClr val="white"/>
                </a:solidFill>
                <a:latin typeface="Garamond" panose="02020404030301010803" pitchFamily="18" charset="0"/>
              </a:rPr>
              <a:t>Prepare to communicate to the larger team that the company is preparing for a transaction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1" b="1" i="1" u="sng" dirty="0">
              <a:solidFill>
                <a:prstClr val="white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319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/>
          <p:nvPr/>
        </p:nvSpPr>
        <p:spPr>
          <a:xfrm rot="10800000">
            <a:off x="-1" y="2604708"/>
            <a:ext cx="8782304" cy="182880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solidFill>
            <a:srgbClr val="B0B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50713" y="1194811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4"/>
            <a:endCxn id="44" idx="0"/>
          </p:cNvCxnSpPr>
          <p:nvPr/>
        </p:nvCxnSpPr>
        <p:spPr>
          <a:xfrm flipH="1">
            <a:off x="2672569" y="1265527"/>
            <a:ext cx="13503" cy="1185613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27651" y="4134825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16" idx="4"/>
          </p:cNvCxnSpPr>
          <p:nvPr/>
        </p:nvCxnSpPr>
        <p:spPr>
          <a:xfrm flipH="1">
            <a:off x="263011" y="2930654"/>
            <a:ext cx="4956" cy="1213437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639721" y="4770883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44" idx="4"/>
          </p:cNvCxnSpPr>
          <p:nvPr/>
        </p:nvCxnSpPr>
        <p:spPr>
          <a:xfrm>
            <a:off x="2672569" y="2926628"/>
            <a:ext cx="2511" cy="1861918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033659" y="3991483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5069018" y="2726128"/>
            <a:ext cx="0" cy="129228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722100" y="1190947"/>
            <a:ext cx="70718" cy="70716"/>
          </a:xfrm>
          <a:prstGeom prst="ellipse">
            <a:avLst/>
          </a:prstGeom>
          <a:solidFill>
            <a:srgbClr val="23426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6746467" y="1239360"/>
            <a:ext cx="5845" cy="1294045"/>
          </a:xfrm>
          <a:prstGeom prst="line">
            <a:avLst/>
          </a:prstGeom>
          <a:ln w="9525">
            <a:solidFill>
              <a:srgbClr val="23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9363" y="2453446"/>
            <a:ext cx="477208" cy="477208"/>
            <a:chOff x="81646" y="2505729"/>
            <a:chExt cx="372642" cy="372642"/>
          </a:xfrm>
        </p:grpSpPr>
        <p:sp>
          <p:nvSpPr>
            <p:cNvPr id="82" name="Oval 81"/>
            <p:cNvSpPr/>
            <p:nvPr/>
          </p:nvSpPr>
          <p:spPr>
            <a:xfrm>
              <a:off x="211775" y="2644915"/>
              <a:ext cx="102470" cy="102466"/>
            </a:xfrm>
            <a:prstGeom prst="ellipse">
              <a:avLst/>
            </a:prstGeom>
            <a:solidFill>
              <a:srgbClr val="23426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1646" y="2505729"/>
              <a:ext cx="372642" cy="372642"/>
              <a:chOff x="117139" y="2541222"/>
              <a:chExt cx="301656" cy="30165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17139" y="2541222"/>
                <a:ext cx="301656" cy="301656"/>
              </a:xfrm>
              <a:prstGeom prst="ellipse">
                <a:avLst/>
              </a:prstGeom>
              <a:solidFill>
                <a:srgbClr val="23426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65"/>
              <p:cNvSpPr>
                <a:spLocks noEditPoints="1"/>
              </p:cNvSpPr>
              <p:nvPr/>
            </p:nvSpPr>
            <p:spPr bwMode="auto">
              <a:xfrm>
                <a:off x="193024" y="2617107"/>
                <a:ext cx="149885" cy="149885"/>
              </a:xfrm>
              <a:custGeom>
                <a:avLst/>
                <a:gdLst>
                  <a:gd name="T0" fmla="*/ 79 w 144"/>
                  <a:gd name="T1" fmla="*/ 26 h 144"/>
                  <a:gd name="T2" fmla="*/ 118 w 144"/>
                  <a:gd name="T3" fmla="*/ 65 h 144"/>
                  <a:gd name="T4" fmla="*/ 40 w 144"/>
                  <a:gd name="T5" fmla="*/ 144 h 144"/>
                  <a:gd name="T6" fmla="*/ 0 w 144"/>
                  <a:gd name="T7" fmla="*/ 144 h 144"/>
                  <a:gd name="T8" fmla="*/ 0 w 144"/>
                  <a:gd name="T9" fmla="*/ 104 h 144"/>
                  <a:gd name="T10" fmla="*/ 79 w 144"/>
                  <a:gd name="T11" fmla="*/ 26 h 144"/>
                  <a:gd name="T12" fmla="*/ 35 w 144"/>
                  <a:gd name="T13" fmla="*/ 131 h 144"/>
                  <a:gd name="T14" fmla="*/ 43 w 144"/>
                  <a:gd name="T15" fmla="*/ 123 h 144"/>
                  <a:gd name="T16" fmla="*/ 21 w 144"/>
                  <a:gd name="T17" fmla="*/ 101 h 144"/>
                  <a:gd name="T18" fmla="*/ 13 w 144"/>
                  <a:gd name="T19" fmla="*/ 109 h 144"/>
                  <a:gd name="T20" fmla="*/ 13 w 144"/>
                  <a:gd name="T21" fmla="*/ 119 h 144"/>
                  <a:gd name="T22" fmla="*/ 25 w 144"/>
                  <a:gd name="T23" fmla="*/ 119 h 144"/>
                  <a:gd name="T24" fmla="*/ 25 w 144"/>
                  <a:gd name="T25" fmla="*/ 131 h 144"/>
                  <a:gd name="T26" fmla="*/ 35 w 144"/>
                  <a:gd name="T27" fmla="*/ 131 h 144"/>
                  <a:gd name="T28" fmla="*/ 84 w 144"/>
                  <a:gd name="T29" fmla="*/ 44 h 144"/>
                  <a:gd name="T30" fmla="*/ 82 w 144"/>
                  <a:gd name="T31" fmla="*/ 42 h 144"/>
                  <a:gd name="T32" fmla="*/ 81 w 144"/>
                  <a:gd name="T33" fmla="*/ 42 h 144"/>
                  <a:gd name="T34" fmla="*/ 29 w 144"/>
                  <a:gd name="T35" fmla="*/ 94 h 144"/>
                  <a:gd name="T36" fmla="*/ 29 w 144"/>
                  <a:gd name="T37" fmla="*/ 95 h 144"/>
                  <a:gd name="T38" fmla="*/ 31 w 144"/>
                  <a:gd name="T39" fmla="*/ 97 h 144"/>
                  <a:gd name="T40" fmla="*/ 32 w 144"/>
                  <a:gd name="T41" fmla="*/ 97 h 144"/>
                  <a:gd name="T42" fmla="*/ 84 w 144"/>
                  <a:gd name="T43" fmla="*/ 45 h 144"/>
                  <a:gd name="T44" fmla="*/ 84 w 144"/>
                  <a:gd name="T45" fmla="*/ 44 h 144"/>
                  <a:gd name="T46" fmla="*/ 144 w 144"/>
                  <a:gd name="T47" fmla="*/ 35 h 144"/>
                  <a:gd name="T48" fmla="*/ 140 w 144"/>
                  <a:gd name="T49" fmla="*/ 43 h 144"/>
                  <a:gd name="T50" fmla="*/ 125 w 144"/>
                  <a:gd name="T51" fmla="*/ 59 h 144"/>
                  <a:gd name="T52" fmla="*/ 85 w 144"/>
                  <a:gd name="T53" fmla="*/ 20 h 144"/>
                  <a:gd name="T54" fmla="*/ 101 w 144"/>
                  <a:gd name="T55" fmla="*/ 4 h 144"/>
                  <a:gd name="T56" fmla="*/ 109 w 144"/>
                  <a:gd name="T57" fmla="*/ 0 h 144"/>
                  <a:gd name="T58" fmla="*/ 118 w 144"/>
                  <a:gd name="T59" fmla="*/ 4 h 144"/>
                  <a:gd name="T60" fmla="*/ 140 w 144"/>
                  <a:gd name="T61" fmla="*/ 26 h 144"/>
                  <a:gd name="T62" fmla="*/ 144 w 144"/>
                  <a:gd name="T63" fmla="*/ 3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" h="144">
                    <a:moveTo>
                      <a:pt x="79" y="26"/>
                    </a:moveTo>
                    <a:cubicBezTo>
                      <a:pt x="118" y="65"/>
                      <a:pt x="118" y="65"/>
                      <a:pt x="118" y="65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79" y="26"/>
                    </a:lnTo>
                    <a:close/>
                    <a:moveTo>
                      <a:pt x="35" y="131"/>
                    </a:moveTo>
                    <a:cubicBezTo>
                      <a:pt x="43" y="123"/>
                      <a:pt x="43" y="123"/>
                      <a:pt x="43" y="123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31"/>
                      <a:pt x="25" y="131"/>
                      <a:pt x="25" y="131"/>
                    </a:cubicBezTo>
                    <a:lnTo>
                      <a:pt x="35" y="131"/>
                    </a:lnTo>
                    <a:close/>
                    <a:moveTo>
                      <a:pt x="84" y="44"/>
                    </a:moveTo>
                    <a:cubicBezTo>
                      <a:pt x="84" y="42"/>
                      <a:pt x="84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4"/>
                      <a:pt x="29" y="95"/>
                      <a:pt x="29" y="95"/>
                    </a:cubicBezTo>
                    <a:cubicBezTo>
                      <a:pt x="29" y="97"/>
                      <a:pt x="29" y="97"/>
                      <a:pt x="31" y="97"/>
                    </a:cubicBezTo>
                    <a:cubicBezTo>
                      <a:pt x="31" y="97"/>
                      <a:pt x="32" y="97"/>
                      <a:pt x="32" y="97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4"/>
                      <a:pt x="84" y="44"/>
                    </a:cubicBezTo>
                    <a:close/>
                    <a:moveTo>
                      <a:pt x="144" y="35"/>
                    </a:moveTo>
                    <a:cubicBezTo>
                      <a:pt x="144" y="38"/>
                      <a:pt x="143" y="41"/>
                      <a:pt x="140" y="43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3" y="2"/>
                      <a:pt x="106" y="0"/>
                      <a:pt x="109" y="0"/>
                    </a:cubicBezTo>
                    <a:cubicBezTo>
                      <a:pt x="113" y="0"/>
                      <a:pt x="116" y="2"/>
                      <a:pt x="118" y="4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43" y="29"/>
                      <a:pt x="144" y="31"/>
                      <a:pt x="14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434825" y="2451140"/>
            <a:ext cx="475488" cy="475488"/>
            <a:chOff x="2482657" y="2510897"/>
            <a:chExt cx="374904" cy="374904"/>
          </a:xfrm>
        </p:grpSpPr>
        <p:sp>
          <p:nvSpPr>
            <p:cNvPr id="77" name="Oval 76"/>
            <p:cNvSpPr/>
            <p:nvPr/>
          </p:nvSpPr>
          <p:spPr>
            <a:xfrm>
              <a:off x="2623845" y="2644915"/>
              <a:ext cx="102470" cy="102466"/>
            </a:xfrm>
            <a:prstGeom prst="ellipse">
              <a:avLst/>
            </a:prstGeom>
            <a:solidFill>
              <a:srgbClr val="23426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482657" y="2510897"/>
              <a:ext cx="374904" cy="374904"/>
              <a:chOff x="2525781" y="2548918"/>
              <a:chExt cx="301656" cy="30165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525781" y="2548918"/>
                <a:ext cx="301656" cy="301656"/>
              </a:xfrm>
              <a:prstGeom prst="ellipse">
                <a:avLst/>
              </a:prstGeom>
              <a:solidFill>
                <a:srgbClr val="23426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032" y="2624913"/>
                <a:ext cx="173154" cy="17016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827963" y="2450592"/>
            <a:ext cx="475488" cy="475488"/>
            <a:chOff x="4920875" y="2559169"/>
            <a:chExt cx="301656" cy="301656"/>
          </a:xfrm>
        </p:grpSpPr>
        <p:sp>
          <p:nvSpPr>
            <p:cNvPr id="50" name="Oval 49"/>
            <p:cNvSpPr/>
            <p:nvPr/>
          </p:nvSpPr>
          <p:spPr>
            <a:xfrm>
              <a:off x="4920875" y="2559169"/>
              <a:ext cx="301656" cy="301656"/>
            </a:xfrm>
            <a:prstGeom prst="ellipse">
              <a:avLst/>
            </a:prstGeom>
            <a:solidFill>
              <a:srgbClr val="234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223"/>
            <p:cNvSpPr>
              <a:spLocks noEditPoints="1"/>
            </p:cNvSpPr>
            <p:nvPr/>
          </p:nvSpPr>
          <p:spPr bwMode="auto">
            <a:xfrm>
              <a:off x="5006627" y="2628897"/>
              <a:ext cx="139250" cy="163908"/>
            </a:xfrm>
            <a:custGeom>
              <a:avLst/>
              <a:gdLst>
                <a:gd name="T0" fmla="*/ 143 w 145"/>
                <a:gd name="T1" fmla="*/ 43 h 170"/>
                <a:gd name="T2" fmla="*/ 145 w 145"/>
                <a:gd name="T3" fmla="*/ 161 h 170"/>
                <a:gd name="T4" fmla="*/ 136 w 145"/>
                <a:gd name="T5" fmla="*/ 170 h 170"/>
                <a:gd name="T6" fmla="*/ 2 w 145"/>
                <a:gd name="T7" fmla="*/ 167 h 170"/>
                <a:gd name="T8" fmla="*/ 0 w 145"/>
                <a:gd name="T9" fmla="*/ 9 h 170"/>
                <a:gd name="T10" fmla="*/ 9 w 145"/>
                <a:gd name="T11" fmla="*/ 0 h 170"/>
                <a:gd name="T12" fmla="*/ 102 w 145"/>
                <a:gd name="T13" fmla="*/ 2 h 170"/>
                <a:gd name="T14" fmla="*/ 139 w 145"/>
                <a:gd name="T15" fmla="*/ 36 h 170"/>
                <a:gd name="T16" fmla="*/ 133 w 145"/>
                <a:gd name="T17" fmla="*/ 61 h 170"/>
                <a:gd name="T18" fmla="*/ 87 w 145"/>
                <a:gd name="T19" fmla="*/ 58 h 170"/>
                <a:gd name="T20" fmla="*/ 84 w 145"/>
                <a:gd name="T21" fmla="*/ 12 h 170"/>
                <a:gd name="T22" fmla="*/ 12 w 145"/>
                <a:gd name="T23" fmla="*/ 158 h 170"/>
                <a:gd name="T24" fmla="*/ 36 w 145"/>
                <a:gd name="T25" fmla="*/ 76 h 170"/>
                <a:gd name="T26" fmla="*/ 39 w 145"/>
                <a:gd name="T27" fmla="*/ 73 h 170"/>
                <a:gd name="T28" fmla="*/ 108 w 145"/>
                <a:gd name="T29" fmla="*/ 74 h 170"/>
                <a:gd name="T30" fmla="*/ 109 w 145"/>
                <a:gd name="T31" fmla="*/ 82 h 170"/>
                <a:gd name="T32" fmla="*/ 106 w 145"/>
                <a:gd name="T33" fmla="*/ 85 h 170"/>
                <a:gd name="T34" fmla="*/ 37 w 145"/>
                <a:gd name="T35" fmla="*/ 84 h 170"/>
                <a:gd name="T36" fmla="*/ 36 w 145"/>
                <a:gd name="T37" fmla="*/ 76 h 170"/>
                <a:gd name="T38" fmla="*/ 108 w 145"/>
                <a:gd name="T39" fmla="*/ 98 h 170"/>
                <a:gd name="T40" fmla="*/ 109 w 145"/>
                <a:gd name="T41" fmla="*/ 106 h 170"/>
                <a:gd name="T42" fmla="*/ 106 w 145"/>
                <a:gd name="T43" fmla="*/ 109 h 170"/>
                <a:gd name="T44" fmla="*/ 37 w 145"/>
                <a:gd name="T45" fmla="*/ 108 h 170"/>
                <a:gd name="T46" fmla="*/ 36 w 145"/>
                <a:gd name="T47" fmla="*/ 100 h 170"/>
                <a:gd name="T48" fmla="*/ 39 w 145"/>
                <a:gd name="T49" fmla="*/ 97 h 170"/>
                <a:gd name="T50" fmla="*/ 106 w 145"/>
                <a:gd name="T51" fmla="*/ 121 h 170"/>
                <a:gd name="T52" fmla="*/ 109 w 145"/>
                <a:gd name="T53" fmla="*/ 124 h 170"/>
                <a:gd name="T54" fmla="*/ 108 w 145"/>
                <a:gd name="T55" fmla="*/ 132 h 170"/>
                <a:gd name="T56" fmla="*/ 39 w 145"/>
                <a:gd name="T57" fmla="*/ 133 h 170"/>
                <a:gd name="T58" fmla="*/ 36 w 145"/>
                <a:gd name="T59" fmla="*/ 130 h 170"/>
                <a:gd name="T60" fmla="*/ 37 w 145"/>
                <a:gd name="T61" fmla="*/ 122 h 170"/>
                <a:gd name="T62" fmla="*/ 106 w 145"/>
                <a:gd name="T63" fmla="*/ 121 h 170"/>
                <a:gd name="T64" fmla="*/ 97 w 145"/>
                <a:gd name="T65" fmla="*/ 49 h 170"/>
                <a:gd name="T66" fmla="*/ 130 w 145"/>
                <a:gd name="T67" fmla="*/ 45 h 170"/>
                <a:gd name="T68" fmla="*/ 97 w 145"/>
                <a:gd name="T69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70">
                  <a:moveTo>
                    <a:pt x="139" y="36"/>
                  </a:moveTo>
                  <a:cubicBezTo>
                    <a:pt x="140" y="38"/>
                    <a:pt x="142" y="40"/>
                    <a:pt x="143" y="43"/>
                  </a:cubicBezTo>
                  <a:cubicBezTo>
                    <a:pt x="144" y="46"/>
                    <a:pt x="145" y="49"/>
                    <a:pt x="145" y="52"/>
                  </a:cubicBezTo>
                  <a:cubicBezTo>
                    <a:pt x="145" y="161"/>
                    <a:pt x="145" y="161"/>
                    <a:pt x="145" y="161"/>
                  </a:cubicBezTo>
                  <a:cubicBezTo>
                    <a:pt x="145" y="163"/>
                    <a:pt x="144" y="165"/>
                    <a:pt x="142" y="167"/>
                  </a:cubicBezTo>
                  <a:cubicBezTo>
                    <a:pt x="141" y="169"/>
                    <a:pt x="138" y="170"/>
                    <a:pt x="136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6" y="170"/>
                    <a:pt x="4" y="169"/>
                    <a:pt x="2" y="167"/>
                  </a:cubicBezTo>
                  <a:cubicBezTo>
                    <a:pt x="1" y="165"/>
                    <a:pt x="0" y="163"/>
                    <a:pt x="0" y="16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9" y="1"/>
                    <a:pt x="102" y="2"/>
                  </a:cubicBezTo>
                  <a:cubicBezTo>
                    <a:pt x="105" y="3"/>
                    <a:pt x="107" y="5"/>
                    <a:pt x="109" y="7"/>
                  </a:cubicBezTo>
                  <a:lnTo>
                    <a:pt x="139" y="36"/>
                  </a:lnTo>
                  <a:close/>
                  <a:moveTo>
                    <a:pt x="133" y="158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1" y="61"/>
                    <a:pt x="89" y="60"/>
                    <a:pt x="87" y="58"/>
                  </a:cubicBezTo>
                  <a:cubicBezTo>
                    <a:pt x="85" y="56"/>
                    <a:pt x="84" y="54"/>
                    <a:pt x="84" y="5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8"/>
                    <a:pt x="12" y="158"/>
                    <a:pt x="12" y="158"/>
                  </a:cubicBezTo>
                  <a:lnTo>
                    <a:pt x="133" y="158"/>
                  </a:lnTo>
                  <a:close/>
                  <a:moveTo>
                    <a:pt x="36" y="76"/>
                  </a:moveTo>
                  <a:cubicBezTo>
                    <a:pt x="36" y="75"/>
                    <a:pt x="36" y="74"/>
                    <a:pt x="37" y="74"/>
                  </a:cubicBezTo>
                  <a:cubicBezTo>
                    <a:pt x="37" y="73"/>
                    <a:pt x="38" y="73"/>
                    <a:pt x="39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7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3"/>
                    <a:pt x="108" y="84"/>
                    <a:pt x="108" y="84"/>
                  </a:cubicBezTo>
                  <a:cubicBezTo>
                    <a:pt x="107" y="85"/>
                    <a:pt x="107" y="85"/>
                    <a:pt x="106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7" y="85"/>
                    <a:pt x="37" y="84"/>
                  </a:cubicBezTo>
                  <a:cubicBezTo>
                    <a:pt x="36" y="84"/>
                    <a:pt x="36" y="83"/>
                    <a:pt x="36" y="82"/>
                  </a:cubicBezTo>
                  <a:lnTo>
                    <a:pt x="36" y="76"/>
                  </a:lnTo>
                  <a:close/>
                  <a:moveTo>
                    <a:pt x="106" y="97"/>
                  </a:moveTo>
                  <a:cubicBezTo>
                    <a:pt x="107" y="97"/>
                    <a:pt x="107" y="97"/>
                    <a:pt x="108" y="98"/>
                  </a:cubicBezTo>
                  <a:cubicBezTo>
                    <a:pt x="108" y="98"/>
                    <a:pt x="109" y="99"/>
                    <a:pt x="109" y="100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7"/>
                    <a:pt x="108" y="108"/>
                    <a:pt x="108" y="108"/>
                  </a:cubicBezTo>
                  <a:cubicBezTo>
                    <a:pt x="107" y="109"/>
                    <a:pt x="107" y="109"/>
                    <a:pt x="106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8" y="109"/>
                    <a:pt x="37" y="109"/>
                    <a:pt x="37" y="108"/>
                  </a:cubicBezTo>
                  <a:cubicBezTo>
                    <a:pt x="36" y="108"/>
                    <a:pt x="36" y="107"/>
                    <a:pt x="36" y="10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99"/>
                    <a:pt x="36" y="98"/>
                    <a:pt x="37" y="98"/>
                  </a:cubicBezTo>
                  <a:cubicBezTo>
                    <a:pt x="37" y="97"/>
                    <a:pt x="38" y="97"/>
                    <a:pt x="39" y="97"/>
                  </a:cubicBezTo>
                  <a:lnTo>
                    <a:pt x="106" y="97"/>
                  </a:lnTo>
                  <a:close/>
                  <a:moveTo>
                    <a:pt x="106" y="121"/>
                  </a:moveTo>
                  <a:cubicBezTo>
                    <a:pt x="107" y="121"/>
                    <a:pt x="107" y="122"/>
                    <a:pt x="108" y="122"/>
                  </a:cubicBezTo>
                  <a:cubicBezTo>
                    <a:pt x="108" y="123"/>
                    <a:pt x="109" y="123"/>
                    <a:pt x="109" y="124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31"/>
                    <a:pt x="108" y="132"/>
                    <a:pt x="108" y="132"/>
                  </a:cubicBezTo>
                  <a:cubicBezTo>
                    <a:pt x="107" y="133"/>
                    <a:pt x="107" y="133"/>
                    <a:pt x="10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8" y="133"/>
                    <a:pt x="37" y="133"/>
                    <a:pt x="37" y="132"/>
                  </a:cubicBezTo>
                  <a:cubicBezTo>
                    <a:pt x="36" y="132"/>
                    <a:pt x="36" y="131"/>
                    <a:pt x="36" y="13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3"/>
                    <a:pt x="36" y="123"/>
                    <a:pt x="37" y="122"/>
                  </a:cubicBezTo>
                  <a:cubicBezTo>
                    <a:pt x="37" y="122"/>
                    <a:pt x="38" y="121"/>
                    <a:pt x="39" y="121"/>
                  </a:cubicBezTo>
                  <a:lnTo>
                    <a:pt x="106" y="121"/>
                  </a:lnTo>
                  <a:close/>
                  <a:moveTo>
                    <a:pt x="97" y="13"/>
                  </a:moveTo>
                  <a:cubicBezTo>
                    <a:pt x="97" y="49"/>
                    <a:pt x="97" y="49"/>
                    <a:pt x="97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7"/>
                    <a:pt x="131" y="46"/>
                    <a:pt x="130" y="4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4"/>
                    <a:pt x="98" y="14"/>
                    <a:pt x="9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765857" y="1509998"/>
            <a:ext cx="2276564" cy="91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Contact potential buyers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Respond to buyer questions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Distribute bid instruction letter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Finalize management</a:t>
            </a:r>
            <a:r>
              <a:rPr lang="en-US" sz="1000" baseline="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presentation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Invite parties to presentation, begins</a:t>
            </a:r>
            <a:r>
              <a:rPr lang="en-US" sz="1000" baseline="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when IB is</a:t>
            </a:r>
            <a:r>
              <a:rPr lang="en-US" sz="1000" baseline="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chosen a/k/a “Dog and Pony Show”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58143" y="1328086"/>
            <a:ext cx="18883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Open Sans Semibold" charset="0"/>
                <a:ea typeface="Open Sans Semibold" charset="0"/>
                <a:cs typeface="Open Sans Semibold" charset="0"/>
              </a:rPr>
              <a:t>PHASE I: MARKETING PROCESS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243" y="3190907"/>
            <a:ext cx="214235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IB develops understanding of Company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Management Meeting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Due diligence and financial analysis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Teaser/confidential informational memo “CIM” created by IB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Confidentiality Agreement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1892" y="3004047"/>
            <a:ext cx="22078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Open Sans Semibold" charset="0"/>
                <a:ea typeface="Open Sans Semibold" charset="0"/>
                <a:cs typeface="Open Sans Semibold" charset="0"/>
              </a:rPr>
              <a:t>PREPARATION AND DUE DILIGENCE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7964" y="2639207"/>
            <a:ext cx="1763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spc="20" dirty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rPr>
              <a:t>4 WEEKS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58108" y="2998342"/>
            <a:ext cx="15514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Open Sans Semibold" charset="0"/>
                <a:ea typeface="Open Sans Semibold" charset="0"/>
                <a:cs typeface="Open Sans Semibold" charset="0"/>
              </a:rPr>
              <a:t>PHASE II: PRESENTATIONS AND DILIGENCE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63169" y="2639207"/>
            <a:ext cx="176313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spc="20" dirty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rPr>
              <a:t>5 WEEKS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58107" y="3335972"/>
            <a:ext cx="1845156" cy="1376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180"/>
              </a:lnSpc>
            </a:pPr>
            <a:r>
              <a:rPr lang="en-US" sz="1000" u="none" cap="small" dirty="0">
                <a:latin typeface="Garamond" panose="02020404030301010803" pitchFamily="18" charset="0"/>
                <a:ea typeface="Open Sans" charset="0"/>
                <a:cs typeface="Open Sans" charset="0"/>
              </a:rPr>
              <a:t>PURPOSE</a:t>
            </a:r>
          </a:p>
          <a:p>
            <a:pPr marL="91440" indent="-91440" algn="l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Evaluation and commencement</a:t>
            </a:r>
            <a:r>
              <a:rPr lang="en-US" sz="1000" baseline="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of due</a:t>
            </a:r>
            <a:r>
              <a:rPr lang="en-US" sz="1000" baseline="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 </a:t>
            </a: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diligence</a:t>
            </a:r>
          </a:p>
          <a:p>
            <a:pPr algn="l">
              <a:lnSpc>
                <a:spcPts val="1180"/>
              </a:lnSpc>
            </a:pPr>
            <a:r>
              <a:rPr lang="en-US" sz="1000" u="none" cap="small" dirty="0">
                <a:latin typeface="Garamond" panose="02020404030301010803" pitchFamily="18" charset="0"/>
                <a:ea typeface="Open Sans" charset="0"/>
                <a:cs typeface="Open Sans" charset="0"/>
              </a:rPr>
              <a:t>DILIGENCE</a:t>
            </a:r>
          </a:p>
          <a:p>
            <a:pPr marL="91440" indent="-91440" algn="l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Data room work</a:t>
            </a:r>
          </a:p>
          <a:p>
            <a:pPr marL="91440" indent="-91440" algn="l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Management visit</a:t>
            </a:r>
          </a:p>
          <a:p>
            <a:pPr algn="l">
              <a:lnSpc>
                <a:spcPts val="1180"/>
              </a:lnSpc>
            </a:pPr>
            <a:r>
              <a:rPr lang="en-US" sz="1000" u="none" cap="small" dirty="0">
                <a:latin typeface="Garamond" panose="02020404030301010803" pitchFamily="18" charset="0"/>
                <a:ea typeface="Open Sans" charset="0"/>
                <a:cs typeface="Open Sans" charset="0"/>
              </a:rPr>
              <a:t>DELIVERABLES</a:t>
            </a:r>
          </a:p>
          <a:p>
            <a:pPr marL="91440" indent="-91440" algn="l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Purchase Agreement </a:t>
            </a:r>
          </a:p>
          <a:p>
            <a:pPr marL="91440" indent="-91440" algn="l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Mark-Up/Terms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50566" y="2639207"/>
            <a:ext cx="6288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spc="20" dirty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rPr>
              <a:t>2 WEEKS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52963" y="3310132"/>
            <a:ext cx="21995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Choose buyer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Negotiate letter of  intent including key purchase agreement terms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Sign definitive proposal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44612" y="2996637"/>
            <a:ext cx="220787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Open Sans Semibold" charset="0"/>
                <a:ea typeface="Open Sans Semibold" charset="0"/>
                <a:cs typeface="Open Sans Semibold" charset="0"/>
              </a:rPr>
              <a:t>RECEIVE AND NEGOTIATE FINAL PROPOSALS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23650" y="1667132"/>
            <a:ext cx="21538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Finalize due diligence and close transaction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Perform confirmatory due diligence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Negotiate transaction documents</a:t>
            </a:r>
          </a:p>
          <a:p>
            <a:pPr marL="91440" indent="-91440">
              <a:lnSpc>
                <a:spcPts val="118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Garamond" panose="02020404030301010803" pitchFamily="18" charset="0"/>
                <a:ea typeface="Open Sans Light" charset="0"/>
                <a:cs typeface="Open Sans Light" charset="0"/>
              </a:rPr>
              <a:t>Close Transaction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23685" y="1339540"/>
            <a:ext cx="1888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Open Sans Semibold" charset="0"/>
                <a:ea typeface="Open Sans Semibold" charset="0"/>
                <a:cs typeface="Open Sans Semibold" charset="0"/>
              </a:rPr>
              <a:t>CONFIRMATORY DUE DILIGENCE AND CLOSING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20484" y="2639207"/>
            <a:ext cx="21538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rPr>
              <a:t>10-12 WEEKS/TOTAL 26-28 WEEKS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08723" y="2450592"/>
            <a:ext cx="475488" cy="475488"/>
            <a:chOff x="6559891" y="2522261"/>
            <a:chExt cx="374904" cy="374904"/>
          </a:xfrm>
        </p:grpSpPr>
        <p:sp>
          <p:nvSpPr>
            <p:cNvPr id="51" name="Oval 50"/>
            <p:cNvSpPr/>
            <p:nvPr/>
          </p:nvSpPr>
          <p:spPr>
            <a:xfrm>
              <a:off x="6559891" y="2522261"/>
              <a:ext cx="374904" cy="374904"/>
            </a:xfrm>
            <a:prstGeom prst="ellipse">
              <a:avLst/>
            </a:prstGeom>
            <a:solidFill>
              <a:srgbClr val="234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645" y="2592372"/>
              <a:ext cx="219644" cy="234682"/>
            </a:xfrm>
            <a:prstGeom prst="rect">
              <a:avLst/>
            </a:prstGeom>
          </p:spPr>
        </p:pic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34E78F4F-6139-41B6-8404-6F64707A0D70}"/>
              </a:ext>
            </a:extLst>
          </p:cNvPr>
          <p:cNvSpPr txBox="1">
            <a:spLocks/>
          </p:cNvSpPr>
          <p:nvPr/>
        </p:nvSpPr>
        <p:spPr>
          <a:xfrm>
            <a:off x="491368" y="505182"/>
            <a:ext cx="4336595" cy="26511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b="1" i="0" kern="120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PREPARING FOR THE DEAL</a:t>
            </a:r>
          </a:p>
        </p:txBody>
      </p:sp>
      <p:sp>
        <p:nvSpPr>
          <p:cNvPr id="58" name="Content Placeholder 8">
            <a:extLst>
              <a:ext uri="{FF2B5EF4-FFF2-40B4-BE49-F238E27FC236}">
                <a16:creationId xmlns:a16="http://schemas.microsoft.com/office/drawing/2014/main" id="{5E56E873-6961-4B16-A31C-9C3C942D32B8}"/>
              </a:ext>
            </a:extLst>
          </p:cNvPr>
          <p:cNvSpPr txBox="1">
            <a:spLocks/>
          </p:cNvSpPr>
          <p:nvPr/>
        </p:nvSpPr>
        <p:spPr>
          <a:xfrm>
            <a:off x="482659" y="667512"/>
            <a:ext cx="5798367" cy="45207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63168"/>
                </a:solidFill>
                <a:latin typeface="Open Sans"/>
              </a:rPr>
              <a:t>M&amp;A TIMELINE</a:t>
            </a:r>
          </a:p>
        </p:txBody>
      </p:sp>
    </p:spTree>
    <p:extLst>
      <p:ext uri="{BB962C8B-B14F-4D97-AF65-F5344CB8AC3E}">
        <p14:creationId xmlns:p14="http://schemas.microsoft.com/office/powerpoint/2010/main" val="7453092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80" grpId="0" animBg="1"/>
      <p:bldP spid="84" grpId="0" animBg="1"/>
      <p:bldP spid="98" grpId="0" animBg="1"/>
      <p:bldP spid="107" grpId="0" animBg="1"/>
      <p:bldP spid="56" grpId="0"/>
      <p:bldP spid="57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" y="1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3724" y="961584"/>
            <a:ext cx="3944714" cy="419351"/>
          </a:xfrm>
          <a:prstGeom prst="rect">
            <a:avLst/>
          </a:prstGeom>
          <a:solidFill>
            <a:srgbClr val="2342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1912" y="1380935"/>
            <a:ext cx="3944714" cy="329590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5599" y="1046324"/>
            <a:ext cx="3356829" cy="322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050" b="1" cap="all" spc="20" dirty="0">
                <a:solidFill>
                  <a:schemeClr val="bg1"/>
                </a:solidFill>
                <a:latin typeface="Open Sans"/>
                <a:ea typeface="Open Sans Semibold" charset="0"/>
                <a:cs typeface="Open Sans Semibold" charset="0"/>
              </a:rPr>
              <a:t>Typical Methodologies for Mid-market Private Companies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92649" y="977868"/>
            <a:ext cx="3944714" cy="393378"/>
          </a:xfrm>
          <a:prstGeom prst="rect">
            <a:avLst/>
          </a:prstGeom>
          <a:solidFill>
            <a:srgbClr val="2342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2649" y="1368528"/>
            <a:ext cx="3944714" cy="329590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91160" y="1086225"/>
            <a:ext cx="3356829" cy="15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  <a:spcAft>
                <a:spcPts val="1200"/>
              </a:spcAft>
            </a:pPr>
            <a:r>
              <a:rPr lang="en-US" sz="1050" b="1" cap="all" spc="20" dirty="0">
                <a:solidFill>
                  <a:schemeClr val="bg1"/>
                </a:solidFill>
                <a:latin typeface="Open Sans"/>
                <a:ea typeface="Open Sans Semibold" charset="0"/>
                <a:cs typeface="Open Sans Semibold" charset="0"/>
              </a:rPr>
              <a:t>OTHER KEY VALUE FACTORS TO NEGOTIATE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79" name="Content Placeholder 1"/>
          <p:cNvSpPr>
            <a:spLocks noGrp="1"/>
          </p:cNvSpPr>
          <p:nvPr>
            <p:ph sz="quarter" idx="10"/>
          </p:nvPr>
        </p:nvSpPr>
        <p:spPr>
          <a:xfrm>
            <a:off x="491368" y="609648"/>
            <a:ext cx="5798367" cy="452074"/>
          </a:xfrm>
        </p:spPr>
        <p:txBody>
          <a:bodyPr/>
          <a:lstStyle/>
          <a:p>
            <a:r>
              <a:rPr lang="en-US" sz="2000" dirty="0"/>
              <a:t>UNDERSTANDING THE DEAL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32658AEC-C441-4C43-9F0A-AF2ADE55E718}"/>
              </a:ext>
            </a:extLst>
          </p:cNvPr>
          <p:cNvSpPr txBox="1">
            <a:spLocks/>
          </p:cNvSpPr>
          <p:nvPr/>
        </p:nvSpPr>
        <p:spPr>
          <a:xfrm>
            <a:off x="652852" y="1429942"/>
            <a:ext cx="3750183" cy="353737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Majority of mid-market buyers use enterprise/equity valuation methodology - Multiple of TTM Adjusted EBITDA = Enterprise value less debt plus excess cash = Equity value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Discounted Cash Flow, for high growth where TTM does not value notable rapid ramp up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Other valuation methods – weighted comps, PE arbitrage 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“Adjusted EBITDA” - GAAP earnings before interest, taxes, depreciation, and amortization revised to exclude the effects of nonrecurring items of revenue or gain and expense or loss including excess owner compensation and benefits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Free Cash Flow = operating cash flow minus maintenance capital expenditures – considered where CAPEX does not equal annual depreciation </a:t>
            </a:r>
          </a:p>
          <a:p>
            <a:pPr marL="0" indent="0" algn="ctr" defTabSz="685983">
              <a:buFont typeface="Arial" panose="020B0604020202020204" pitchFamily="34" charset="0"/>
              <a:buNone/>
              <a:defRPr/>
            </a:pPr>
            <a:endParaRPr lang="en-US" sz="105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255B10EB-0D61-4A62-822C-0A53837D7977}"/>
              </a:ext>
            </a:extLst>
          </p:cNvPr>
          <p:cNvSpPr txBox="1">
            <a:spLocks/>
          </p:cNvSpPr>
          <p:nvPr/>
        </p:nvSpPr>
        <p:spPr>
          <a:xfrm>
            <a:off x="4789914" y="1429942"/>
            <a:ext cx="3750183" cy="2844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Net Working Capital – e.g. prepaids, deposits, and setting the peg – seeing many issues here – clarify at LOI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Liabilities – e.g. pending litigation, pensions 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Deal Structure – impacts peg for buyer and seller - e.g. capital gains or ordinary income – step up in basis heavily negotiated 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Leverage drives returns, drives multiples up or down.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Same business can be worth significantly more in one year vs. another</a:t>
            </a:r>
          </a:p>
          <a:p>
            <a:pPr marL="0" indent="0" defTabSz="685983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defTabSz="68598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Real Estate considerations </a:t>
            </a:r>
          </a:p>
          <a:p>
            <a:pPr marL="0" indent="0" algn="ctr" defTabSz="685983">
              <a:buFont typeface="Arial" panose="020B0604020202020204" pitchFamily="34" charset="0"/>
              <a:buNone/>
              <a:defRPr/>
            </a:pPr>
            <a:endParaRPr lang="en-US" sz="105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2B670409-9290-4D23-8674-A729EFE3BFDD}"/>
              </a:ext>
            </a:extLst>
          </p:cNvPr>
          <p:cNvSpPr txBox="1">
            <a:spLocks/>
          </p:cNvSpPr>
          <p:nvPr/>
        </p:nvSpPr>
        <p:spPr>
          <a:xfrm>
            <a:off x="491368" y="505182"/>
            <a:ext cx="4336595" cy="26511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b="1" i="0" kern="120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PREPARING FOR THE DEAL</a:t>
            </a:r>
          </a:p>
        </p:txBody>
      </p:sp>
    </p:spTree>
    <p:extLst>
      <p:ext uri="{BB962C8B-B14F-4D97-AF65-F5344CB8AC3E}">
        <p14:creationId xmlns:p14="http://schemas.microsoft.com/office/powerpoint/2010/main" val="166943700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1368" y="505182"/>
            <a:ext cx="2638425" cy="265112"/>
          </a:xfrm>
        </p:spPr>
        <p:txBody>
          <a:bodyPr/>
          <a:lstStyle/>
          <a:p>
            <a:r>
              <a:rPr lang="en-US" dirty="0"/>
              <a:t>PREPARING FOR THE DEAL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82659" y="667512"/>
            <a:ext cx="5798367" cy="452074"/>
          </a:xfrm>
        </p:spPr>
        <p:txBody>
          <a:bodyPr/>
          <a:lstStyle/>
          <a:p>
            <a:r>
              <a:rPr lang="en-US" dirty="0">
                <a:solidFill>
                  <a:srgbClr val="163168"/>
                </a:solidFill>
              </a:rPr>
              <a:t>KEY POINTS IN EVERY DEAL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D0815E-1FDF-48E4-980D-0E805C693DE9}"/>
              </a:ext>
            </a:extLst>
          </p:cNvPr>
          <p:cNvSpPr/>
          <p:nvPr/>
        </p:nvSpPr>
        <p:spPr>
          <a:xfrm>
            <a:off x="0" y="1277653"/>
            <a:ext cx="9144000" cy="3263174"/>
          </a:xfrm>
          <a:prstGeom prst="rect">
            <a:avLst/>
          </a:prstGeom>
          <a:solidFill>
            <a:srgbClr val="23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7E6AE6-4ED2-43D8-BF2F-EE553BE176CF}"/>
              </a:ext>
            </a:extLst>
          </p:cNvPr>
          <p:cNvSpPr txBox="1"/>
          <p:nvPr/>
        </p:nvSpPr>
        <p:spPr>
          <a:xfrm>
            <a:off x="380999" y="1281916"/>
            <a:ext cx="8280341" cy="3194072"/>
          </a:xfrm>
          <a:prstGeom prst="rect">
            <a:avLst/>
          </a:prstGeom>
          <a:noFill/>
        </p:spPr>
        <p:txBody>
          <a:bodyPr numCol="2" spcCol="274320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Deal Structure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Stock/Equity vs. Asset Sale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Tax Analysis (net after tax proceeds)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Valuation/method?</a:t>
            </a:r>
          </a:p>
          <a:p>
            <a:pPr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Purchase price paid at closing vs. earn out or required PE/financial buyer “rollover equity”</a:t>
            </a:r>
          </a:p>
          <a:p>
            <a:pPr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GAAP or not GAAP - need to be consistent with past practices</a:t>
            </a:r>
          </a:p>
          <a:p>
            <a:pPr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Reconcile seller to buyer to avoid disputes post-closing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Examples: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NWC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Revenue redemption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Inventory  reserves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Indebtedness and financial reps - no projections and beware the word “prospects” and “prospective” ....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IP rep – “knowledge battle”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Indemnity Package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Cap/Deductible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Time limit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Deductible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Escrow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Pro-seller vs. pro-buyer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Garamond" panose="02020404030301010803" pitchFamily="18" charset="0"/>
              </a:rPr>
              <a:t>Rep and Warranty Insurance – Game Changer </a:t>
            </a:r>
            <a:endParaRPr lang="en-US" sz="1200" b="1" i="1" u="sng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5824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-2"/>
            <a:ext cx="4183407" cy="5143501"/>
          </a:xfrm>
          <a:prstGeom prst="rect">
            <a:avLst/>
          </a:prstGeom>
          <a:solidFill>
            <a:srgbClr val="23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F8FA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1" y="558839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1444748"/>
            <a:ext cx="4183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(For a list of additional transactions visit </a:t>
            </a:r>
            <a:r>
              <a:rPr lang="en-US" sz="900" i="1" dirty="0" err="1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www.duffysweeney.com</a:t>
            </a:r>
            <a:r>
              <a:rPr lang="en-US" sz="900" i="1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)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59" y="277559"/>
            <a:ext cx="1089600" cy="1021816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39" y="277559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40" y="277559"/>
            <a:ext cx="1092065" cy="1024128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86" y="277559"/>
            <a:ext cx="1092065" cy="1024128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91" y="1492157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39" y="1492157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04" y="1492157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50" y="1492157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39" y="2688495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04" y="2688495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50" y="2688495"/>
            <a:ext cx="1088136" cy="1020443"/>
          </a:xfrm>
          <a:prstGeom prst="rect">
            <a:avLst/>
          </a:prstGeom>
          <a:effectLst>
            <a:outerShdw blurRad="38100" dist="76200" dir="2700000" sx="98000" sy="98000" algn="tl" rotWithShape="0">
              <a:prstClr val="black">
                <a:alpha val="20000"/>
              </a:prstClr>
            </a:outerShdw>
          </a:effectLst>
        </p:spPr>
      </p:pic>
      <p:sp>
        <p:nvSpPr>
          <p:cNvPr id="74" name="Freeform 214"/>
          <p:cNvSpPr>
            <a:spLocks noEditPoints="1"/>
          </p:cNvSpPr>
          <p:nvPr/>
        </p:nvSpPr>
        <p:spPr bwMode="auto">
          <a:xfrm>
            <a:off x="594361" y="185252"/>
            <a:ext cx="322114" cy="279160"/>
          </a:xfrm>
          <a:custGeom>
            <a:avLst/>
            <a:gdLst>
              <a:gd name="T0" fmla="*/ 169 w 169"/>
              <a:gd name="T1" fmla="*/ 34 h 128"/>
              <a:gd name="T2" fmla="*/ 169 w 169"/>
              <a:gd name="T3" fmla="*/ 36 h 128"/>
              <a:gd name="T4" fmla="*/ 138 w 169"/>
              <a:gd name="T5" fmla="*/ 66 h 128"/>
              <a:gd name="T6" fmla="*/ 136 w 169"/>
              <a:gd name="T7" fmla="*/ 67 h 128"/>
              <a:gd name="T8" fmla="*/ 134 w 169"/>
              <a:gd name="T9" fmla="*/ 66 h 128"/>
              <a:gd name="T10" fmla="*/ 133 w 169"/>
              <a:gd name="T11" fmla="*/ 64 h 128"/>
              <a:gd name="T12" fmla="*/ 133 w 169"/>
              <a:gd name="T13" fmla="*/ 46 h 128"/>
              <a:gd name="T14" fmla="*/ 3 w 169"/>
              <a:gd name="T15" fmla="*/ 46 h 128"/>
              <a:gd name="T16" fmla="*/ 1 w 169"/>
              <a:gd name="T17" fmla="*/ 45 h 128"/>
              <a:gd name="T18" fmla="*/ 0 w 169"/>
              <a:gd name="T19" fmla="*/ 43 h 128"/>
              <a:gd name="T20" fmla="*/ 0 w 169"/>
              <a:gd name="T21" fmla="*/ 25 h 128"/>
              <a:gd name="T22" fmla="*/ 1 w 169"/>
              <a:gd name="T23" fmla="*/ 23 h 128"/>
              <a:gd name="T24" fmla="*/ 3 w 169"/>
              <a:gd name="T25" fmla="*/ 22 h 128"/>
              <a:gd name="T26" fmla="*/ 133 w 169"/>
              <a:gd name="T27" fmla="*/ 22 h 128"/>
              <a:gd name="T28" fmla="*/ 133 w 169"/>
              <a:gd name="T29" fmla="*/ 3 h 128"/>
              <a:gd name="T30" fmla="*/ 134 w 169"/>
              <a:gd name="T31" fmla="*/ 1 h 128"/>
              <a:gd name="T32" fmla="*/ 136 w 169"/>
              <a:gd name="T33" fmla="*/ 0 h 128"/>
              <a:gd name="T34" fmla="*/ 138 w 169"/>
              <a:gd name="T35" fmla="*/ 1 h 128"/>
              <a:gd name="T36" fmla="*/ 169 w 169"/>
              <a:gd name="T37" fmla="*/ 32 h 128"/>
              <a:gd name="T38" fmla="*/ 169 w 169"/>
              <a:gd name="T39" fmla="*/ 34 h 128"/>
              <a:gd name="T40" fmla="*/ 169 w 169"/>
              <a:gd name="T41" fmla="*/ 85 h 128"/>
              <a:gd name="T42" fmla="*/ 169 w 169"/>
              <a:gd name="T43" fmla="*/ 103 h 128"/>
              <a:gd name="T44" fmla="*/ 168 w 169"/>
              <a:gd name="T45" fmla="*/ 105 h 128"/>
              <a:gd name="T46" fmla="*/ 166 w 169"/>
              <a:gd name="T47" fmla="*/ 106 h 128"/>
              <a:gd name="T48" fmla="*/ 36 w 169"/>
              <a:gd name="T49" fmla="*/ 106 h 128"/>
              <a:gd name="T50" fmla="*/ 36 w 169"/>
              <a:gd name="T51" fmla="*/ 124 h 128"/>
              <a:gd name="T52" fmla="*/ 35 w 169"/>
              <a:gd name="T53" fmla="*/ 127 h 128"/>
              <a:gd name="T54" fmla="*/ 33 w 169"/>
              <a:gd name="T55" fmla="*/ 128 h 128"/>
              <a:gd name="T56" fmla="*/ 31 w 169"/>
              <a:gd name="T57" fmla="*/ 127 h 128"/>
              <a:gd name="T58" fmla="*/ 1 w 169"/>
              <a:gd name="T59" fmla="*/ 96 h 128"/>
              <a:gd name="T60" fmla="*/ 0 w 169"/>
              <a:gd name="T61" fmla="*/ 94 h 128"/>
              <a:gd name="T62" fmla="*/ 1 w 169"/>
              <a:gd name="T63" fmla="*/ 92 h 128"/>
              <a:gd name="T64" fmla="*/ 31 w 169"/>
              <a:gd name="T65" fmla="*/ 62 h 128"/>
              <a:gd name="T66" fmla="*/ 33 w 169"/>
              <a:gd name="T67" fmla="*/ 61 h 128"/>
              <a:gd name="T68" fmla="*/ 35 w 169"/>
              <a:gd name="T69" fmla="*/ 62 h 128"/>
              <a:gd name="T70" fmla="*/ 36 w 169"/>
              <a:gd name="T71" fmla="*/ 64 h 128"/>
              <a:gd name="T72" fmla="*/ 36 w 169"/>
              <a:gd name="T73" fmla="*/ 82 h 128"/>
              <a:gd name="T74" fmla="*/ 166 w 169"/>
              <a:gd name="T75" fmla="*/ 82 h 128"/>
              <a:gd name="T76" fmla="*/ 168 w 169"/>
              <a:gd name="T77" fmla="*/ 83 h 128"/>
              <a:gd name="T78" fmla="*/ 169 w 169"/>
              <a:gd name="T79" fmla="*/ 8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9" h="128">
                <a:moveTo>
                  <a:pt x="169" y="34"/>
                </a:moveTo>
                <a:cubicBezTo>
                  <a:pt x="169" y="35"/>
                  <a:pt x="169" y="35"/>
                  <a:pt x="169" y="36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38" y="67"/>
                  <a:pt x="137" y="67"/>
                  <a:pt x="136" y="67"/>
                </a:cubicBezTo>
                <a:cubicBezTo>
                  <a:pt x="135" y="67"/>
                  <a:pt x="135" y="67"/>
                  <a:pt x="134" y="66"/>
                </a:cubicBezTo>
                <a:cubicBezTo>
                  <a:pt x="133" y="66"/>
                  <a:pt x="133" y="65"/>
                  <a:pt x="133" y="64"/>
                </a:cubicBezTo>
                <a:cubicBezTo>
                  <a:pt x="133" y="46"/>
                  <a:pt x="133" y="46"/>
                  <a:pt x="13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2" y="46"/>
                  <a:pt x="1" y="46"/>
                  <a:pt x="1" y="45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2"/>
                  <a:pt x="3" y="22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2"/>
                  <a:pt x="134" y="1"/>
                </a:cubicBezTo>
                <a:cubicBezTo>
                  <a:pt x="134" y="1"/>
                  <a:pt x="135" y="0"/>
                  <a:pt x="136" y="0"/>
                </a:cubicBezTo>
                <a:cubicBezTo>
                  <a:pt x="137" y="0"/>
                  <a:pt x="138" y="1"/>
                  <a:pt x="138" y="1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69" y="32"/>
                  <a:pt x="169" y="33"/>
                  <a:pt x="169" y="34"/>
                </a:cubicBezTo>
                <a:close/>
                <a:moveTo>
                  <a:pt x="169" y="85"/>
                </a:moveTo>
                <a:cubicBezTo>
                  <a:pt x="169" y="103"/>
                  <a:pt x="169" y="103"/>
                  <a:pt x="169" y="103"/>
                </a:cubicBezTo>
                <a:cubicBezTo>
                  <a:pt x="169" y="104"/>
                  <a:pt x="169" y="105"/>
                  <a:pt x="168" y="105"/>
                </a:cubicBezTo>
                <a:cubicBezTo>
                  <a:pt x="168" y="106"/>
                  <a:pt x="167" y="106"/>
                  <a:pt x="16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25"/>
                  <a:pt x="36" y="126"/>
                  <a:pt x="35" y="127"/>
                </a:cubicBezTo>
                <a:cubicBezTo>
                  <a:pt x="35" y="127"/>
                  <a:pt x="34" y="128"/>
                  <a:pt x="33" y="128"/>
                </a:cubicBezTo>
                <a:cubicBezTo>
                  <a:pt x="32" y="128"/>
                  <a:pt x="32" y="127"/>
                  <a:pt x="31" y="127"/>
                </a:cubicBezTo>
                <a:cubicBezTo>
                  <a:pt x="1" y="96"/>
                  <a:pt x="1" y="96"/>
                  <a:pt x="1" y="96"/>
                </a:cubicBezTo>
                <a:cubicBezTo>
                  <a:pt x="0" y="96"/>
                  <a:pt x="0" y="95"/>
                  <a:pt x="0" y="94"/>
                </a:cubicBezTo>
                <a:cubicBezTo>
                  <a:pt x="0" y="93"/>
                  <a:pt x="0" y="93"/>
                  <a:pt x="1" y="9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1"/>
                  <a:pt x="32" y="61"/>
                  <a:pt x="33" y="61"/>
                </a:cubicBezTo>
                <a:cubicBezTo>
                  <a:pt x="34" y="61"/>
                  <a:pt x="35" y="61"/>
                  <a:pt x="35" y="62"/>
                </a:cubicBezTo>
                <a:cubicBezTo>
                  <a:pt x="36" y="62"/>
                  <a:pt x="36" y="63"/>
                  <a:pt x="36" y="64"/>
                </a:cubicBezTo>
                <a:cubicBezTo>
                  <a:pt x="36" y="82"/>
                  <a:pt x="36" y="82"/>
                  <a:pt x="36" y="82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7" y="82"/>
                  <a:pt x="168" y="82"/>
                  <a:pt x="168" y="83"/>
                </a:cubicBezTo>
                <a:cubicBezTo>
                  <a:pt x="169" y="84"/>
                  <a:pt x="169" y="84"/>
                  <a:pt x="169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1780" r="12934" b="521"/>
          <a:stretch/>
        </p:blipFill>
        <p:spPr>
          <a:xfrm>
            <a:off x="0" y="2119333"/>
            <a:ext cx="4183406" cy="302416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427" y="653267"/>
            <a:ext cx="3451953" cy="1172979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SELECT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TRANSACTIONS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6729A-57F6-4995-BA85-D01A90DCBAE9}"/>
              </a:ext>
            </a:extLst>
          </p:cNvPr>
          <p:cNvSpPr txBox="1"/>
          <p:nvPr/>
        </p:nvSpPr>
        <p:spPr>
          <a:xfrm>
            <a:off x="-2" y="1653991"/>
            <a:ext cx="41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900" i="1" dirty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M&amp;A Outlook Blog –https://duffysweeney.com/business-owners-with-exit-dreams-may-leverage-middle-market-momentum/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B873F-C54D-4D63-9133-AC5AD799DB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4772" y="2688494"/>
            <a:ext cx="1089600" cy="1037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9193F-C4C4-45AC-B15C-710C6D32D8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4772" y="3844194"/>
            <a:ext cx="1084917" cy="1113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DFD14-41DD-442C-A65B-ED073111B2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2955" y="3844194"/>
            <a:ext cx="1082949" cy="1113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1651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/>
      <p:bldP spid="74" grpId="0" animBg="1"/>
      <p:bldP spid="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6" t="38127" r="29444" b="4046"/>
          <a:stretch/>
        </p:blipFill>
        <p:spPr>
          <a:xfrm>
            <a:off x="1" y="2159199"/>
            <a:ext cx="4180114" cy="29843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type="body" sz="quarter" idx="13"/>
          </p:nvPr>
        </p:nvSpPr>
        <p:spPr>
          <a:xfrm>
            <a:off x="4273826" y="1234331"/>
            <a:ext cx="4786321" cy="2692051"/>
          </a:xfrm>
        </p:spPr>
        <p:txBody>
          <a:bodyPr/>
          <a:lstStyle/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LOOK-BACK TO 2017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2018 OUTLOOK AND M&amp;A TRENDS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CONSIDERATIONS BEFORE A SALE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PREPARING FOR A DEAL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4775" y="905256"/>
            <a:ext cx="3230563" cy="1172979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Table of Contents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1" y="757619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12"/>
          <p:cNvSpPr>
            <a:spLocks noEditPoints="1"/>
          </p:cNvSpPr>
          <p:nvPr/>
        </p:nvSpPr>
        <p:spPr bwMode="auto">
          <a:xfrm>
            <a:off x="594361" y="384047"/>
            <a:ext cx="292608" cy="292608"/>
          </a:xfrm>
          <a:custGeom>
            <a:avLst/>
            <a:gdLst>
              <a:gd name="T0" fmla="*/ 7 w 208"/>
              <a:gd name="T1" fmla="*/ 29 h 208"/>
              <a:gd name="T2" fmla="*/ 26 w 208"/>
              <a:gd name="T3" fmla="*/ 21 h 208"/>
              <a:gd name="T4" fmla="*/ 52 w 208"/>
              <a:gd name="T5" fmla="*/ 5 h 208"/>
              <a:gd name="T6" fmla="*/ 57 w 208"/>
              <a:gd name="T7" fmla="*/ 0 h 208"/>
              <a:gd name="T8" fmla="*/ 62 w 208"/>
              <a:gd name="T9" fmla="*/ 5 h 208"/>
              <a:gd name="T10" fmla="*/ 145 w 208"/>
              <a:gd name="T11" fmla="*/ 21 h 208"/>
              <a:gd name="T12" fmla="*/ 147 w 208"/>
              <a:gd name="T13" fmla="*/ 2 h 208"/>
              <a:gd name="T14" fmla="*/ 154 w 208"/>
              <a:gd name="T15" fmla="*/ 2 h 208"/>
              <a:gd name="T16" fmla="*/ 156 w 208"/>
              <a:gd name="T17" fmla="*/ 21 h 208"/>
              <a:gd name="T18" fmla="*/ 192 w 208"/>
              <a:gd name="T19" fmla="*/ 23 h 208"/>
              <a:gd name="T20" fmla="*/ 206 w 208"/>
              <a:gd name="T21" fmla="*/ 37 h 208"/>
              <a:gd name="T22" fmla="*/ 208 w 208"/>
              <a:gd name="T23" fmla="*/ 73 h 208"/>
              <a:gd name="T24" fmla="*/ 0 w 208"/>
              <a:gd name="T25" fmla="*/ 47 h 208"/>
              <a:gd name="T26" fmla="*/ 26 w 208"/>
              <a:gd name="T27" fmla="*/ 208 h 208"/>
              <a:gd name="T28" fmla="*/ 7 w 208"/>
              <a:gd name="T29" fmla="*/ 201 h 208"/>
              <a:gd name="T30" fmla="*/ 0 w 208"/>
              <a:gd name="T31" fmla="*/ 182 h 208"/>
              <a:gd name="T32" fmla="*/ 208 w 208"/>
              <a:gd name="T33" fmla="*/ 83 h 208"/>
              <a:gd name="T34" fmla="*/ 206 w 208"/>
              <a:gd name="T35" fmla="*/ 192 h 208"/>
              <a:gd name="T36" fmla="*/ 192 w 208"/>
              <a:gd name="T37" fmla="*/ 206 h 208"/>
              <a:gd name="T38" fmla="*/ 26 w 208"/>
              <a:gd name="T39" fmla="*/ 208 h 208"/>
              <a:gd name="T40" fmla="*/ 31 w 208"/>
              <a:gd name="T41" fmla="*/ 135 h 208"/>
              <a:gd name="T42" fmla="*/ 72 w 208"/>
              <a:gd name="T43" fmla="*/ 104 h 208"/>
              <a:gd name="T44" fmla="*/ 31 w 208"/>
              <a:gd name="T45" fmla="*/ 146 h 208"/>
              <a:gd name="T46" fmla="*/ 72 w 208"/>
              <a:gd name="T47" fmla="*/ 177 h 208"/>
              <a:gd name="T48" fmla="*/ 31 w 208"/>
              <a:gd name="T49" fmla="*/ 146 h 208"/>
              <a:gd name="T50" fmla="*/ 68 w 208"/>
              <a:gd name="T51" fmla="*/ 58 h 208"/>
              <a:gd name="T52" fmla="*/ 72 w 208"/>
              <a:gd name="T53" fmla="*/ 47 h 208"/>
              <a:gd name="T54" fmla="*/ 62 w 208"/>
              <a:gd name="T55" fmla="*/ 32 h 208"/>
              <a:gd name="T56" fmla="*/ 61 w 208"/>
              <a:gd name="T57" fmla="*/ 51 h 208"/>
              <a:gd name="T58" fmla="*/ 53 w 208"/>
              <a:gd name="T59" fmla="*/ 51 h 208"/>
              <a:gd name="T60" fmla="*/ 52 w 208"/>
              <a:gd name="T61" fmla="*/ 32 h 208"/>
              <a:gd name="T62" fmla="*/ 41 w 208"/>
              <a:gd name="T63" fmla="*/ 47 h 208"/>
              <a:gd name="T64" fmla="*/ 46 w 208"/>
              <a:gd name="T65" fmla="*/ 58 h 208"/>
              <a:gd name="T66" fmla="*/ 57 w 208"/>
              <a:gd name="T67" fmla="*/ 63 h 208"/>
              <a:gd name="T68" fmla="*/ 83 w 208"/>
              <a:gd name="T69" fmla="*/ 104 h 208"/>
              <a:gd name="T70" fmla="*/ 124 w 208"/>
              <a:gd name="T71" fmla="*/ 135 h 208"/>
              <a:gd name="T72" fmla="*/ 83 w 208"/>
              <a:gd name="T73" fmla="*/ 104 h 208"/>
              <a:gd name="T74" fmla="*/ 83 w 208"/>
              <a:gd name="T75" fmla="*/ 177 h 208"/>
              <a:gd name="T76" fmla="*/ 124 w 208"/>
              <a:gd name="T77" fmla="*/ 146 h 208"/>
              <a:gd name="T78" fmla="*/ 157 w 208"/>
              <a:gd name="T79" fmla="*/ 61 h 208"/>
              <a:gd name="T80" fmla="*/ 165 w 208"/>
              <a:gd name="T81" fmla="*/ 53 h 208"/>
              <a:gd name="T82" fmla="*/ 163 w 208"/>
              <a:gd name="T83" fmla="*/ 38 h 208"/>
              <a:gd name="T84" fmla="*/ 156 w 208"/>
              <a:gd name="T85" fmla="*/ 47 h 208"/>
              <a:gd name="T86" fmla="*/ 150 w 208"/>
              <a:gd name="T87" fmla="*/ 52 h 208"/>
              <a:gd name="T88" fmla="*/ 145 w 208"/>
              <a:gd name="T89" fmla="*/ 47 h 208"/>
              <a:gd name="T90" fmla="*/ 138 w 208"/>
              <a:gd name="T91" fmla="*/ 38 h 208"/>
              <a:gd name="T92" fmla="*/ 136 w 208"/>
              <a:gd name="T93" fmla="*/ 53 h 208"/>
              <a:gd name="T94" fmla="*/ 144 w 208"/>
              <a:gd name="T95" fmla="*/ 61 h 208"/>
              <a:gd name="T96" fmla="*/ 157 w 208"/>
              <a:gd name="T97" fmla="*/ 61 h 208"/>
              <a:gd name="T98" fmla="*/ 135 w 208"/>
              <a:gd name="T99" fmla="*/ 135 h 208"/>
              <a:gd name="T100" fmla="*/ 176 w 208"/>
              <a:gd name="T101" fmla="*/ 104 h 208"/>
              <a:gd name="T102" fmla="*/ 135 w 208"/>
              <a:gd name="T103" fmla="*/ 146 h 208"/>
              <a:gd name="T104" fmla="*/ 176 w 208"/>
              <a:gd name="T105" fmla="*/ 177 h 208"/>
              <a:gd name="T106" fmla="*/ 135 w 208"/>
              <a:gd name="T107" fmla="*/ 14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8" h="208">
                <a:moveTo>
                  <a:pt x="2" y="37"/>
                </a:moveTo>
                <a:cubicBezTo>
                  <a:pt x="3" y="34"/>
                  <a:pt x="5" y="31"/>
                  <a:pt x="7" y="29"/>
                </a:cubicBezTo>
                <a:cubicBezTo>
                  <a:pt x="10" y="26"/>
                  <a:pt x="12" y="24"/>
                  <a:pt x="16" y="23"/>
                </a:cubicBezTo>
                <a:cubicBezTo>
                  <a:pt x="19" y="22"/>
                  <a:pt x="22" y="21"/>
                  <a:pt x="26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4"/>
                  <a:pt x="52" y="3"/>
                  <a:pt x="53" y="2"/>
                </a:cubicBezTo>
                <a:cubicBezTo>
                  <a:pt x="54" y="1"/>
                  <a:pt x="55" y="0"/>
                  <a:pt x="57" y="0"/>
                </a:cubicBezTo>
                <a:cubicBezTo>
                  <a:pt x="58" y="0"/>
                  <a:pt x="60" y="1"/>
                  <a:pt x="61" y="2"/>
                </a:cubicBezTo>
                <a:cubicBezTo>
                  <a:pt x="62" y="3"/>
                  <a:pt x="62" y="4"/>
                  <a:pt x="62" y="5"/>
                </a:cubicBezTo>
                <a:cubicBezTo>
                  <a:pt x="62" y="21"/>
                  <a:pt x="62" y="21"/>
                  <a:pt x="62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4"/>
                  <a:pt x="146" y="3"/>
                  <a:pt x="147" y="2"/>
                </a:cubicBezTo>
                <a:cubicBezTo>
                  <a:pt x="148" y="1"/>
                  <a:pt x="149" y="0"/>
                  <a:pt x="150" y="0"/>
                </a:cubicBezTo>
                <a:cubicBezTo>
                  <a:pt x="152" y="0"/>
                  <a:pt x="153" y="1"/>
                  <a:pt x="154" y="2"/>
                </a:cubicBezTo>
                <a:cubicBezTo>
                  <a:pt x="155" y="3"/>
                  <a:pt x="156" y="4"/>
                  <a:pt x="156" y="5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82" y="21"/>
                  <a:pt x="182" y="21"/>
                  <a:pt x="182" y="21"/>
                </a:cubicBezTo>
                <a:cubicBezTo>
                  <a:pt x="185" y="21"/>
                  <a:pt x="189" y="22"/>
                  <a:pt x="192" y="23"/>
                </a:cubicBezTo>
                <a:cubicBezTo>
                  <a:pt x="195" y="24"/>
                  <a:pt x="198" y="26"/>
                  <a:pt x="200" y="29"/>
                </a:cubicBezTo>
                <a:cubicBezTo>
                  <a:pt x="202" y="31"/>
                  <a:pt x="204" y="34"/>
                  <a:pt x="206" y="37"/>
                </a:cubicBezTo>
                <a:cubicBezTo>
                  <a:pt x="207" y="40"/>
                  <a:pt x="208" y="43"/>
                  <a:pt x="208" y="47"/>
                </a:cubicBezTo>
                <a:cubicBezTo>
                  <a:pt x="208" y="73"/>
                  <a:pt x="208" y="73"/>
                  <a:pt x="208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3"/>
                  <a:pt x="0" y="40"/>
                  <a:pt x="2" y="37"/>
                </a:cubicBezTo>
                <a:close/>
                <a:moveTo>
                  <a:pt x="26" y="208"/>
                </a:moveTo>
                <a:cubicBezTo>
                  <a:pt x="22" y="208"/>
                  <a:pt x="19" y="207"/>
                  <a:pt x="16" y="206"/>
                </a:cubicBezTo>
                <a:cubicBezTo>
                  <a:pt x="12" y="205"/>
                  <a:pt x="10" y="203"/>
                  <a:pt x="7" y="201"/>
                </a:cubicBezTo>
                <a:cubicBezTo>
                  <a:pt x="5" y="198"/>
                  <a:pt x="3" y="195"/>
                  <a:pt x="2" y="192"/>
                </a:cubicBezTo>
                <a:cubicBezTo>
                  <a:pt x="0" y="189"/>
                  <a:pt x="0" y="186"/>
                  <a:pt x="0" y="182"/>
                </a:cubicBezTo>
                <a:cubicBezTo>
                  <a:pt x="0" y="83"/>
                  <a:pt x="0" y="83"/>
                  <a:pt x="0" y="83"/>
                </a:cubicBezTo>
                <a:cubicBezTo>
                  <a:pt x="208" y="83"/>
                  <a:pt x="208" y="83"/>
                  <a:pt x="208" y="83"/>
                </a:cubicBezTo>
                <a:cubicBezTo>
                  <a:pt x="208" y="182"/>
                  <a:pt x="208" y="182"/>
                  <a:pt x="208" y="182"/>
                </a:cubicBezTo>
                <a:cubicBezTo>
                  <a:pt x="208" y="186"/>
                  <a:pt x="207" y="189"/>
                  <a:pt x="206" y="192"/>
                </a:cubicBezTo>
                <a:cubicBezTo>
                  <a:pt x="204" y="195"/>
                  <a:pt x="202" y="198"/>
                  <a:pt x="200" y="201"/>
                </a:cubicBezTo>
                <a:cubicBezTo>
                  <a:pt x="198" y="203"/>
                  <a:pt x="195" y="205"/>
                  <a:pt x="192" y="206"/>
                </a:cubicBezTo>
                <a:cubicBezTo>
                  <a:pt x="189" y="207"/>
                  <a:pt x="185" y="208"/>
                  <a:pt x="182" y="208"/>
                </a:cubicBezTo>
                <a:lnTo>
                  <a:pt x="26" y="208"/>
                </a:lnTo>
                <a:close/>
                <a:moveTo>
                  <a:pt x="31" y="104"/>
                </a:moveTo>
                <a:cubicBezTo>
                  <a:pt x="31" y="135"/>
                  <a:pt x="31" y="135"/>
                  <a:pt x="31" y="135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72" y="104"/>
                  <a:pt x="72" y="104"/>
                  <a:pt x="72" y="104"/>
                </a:cubicBezTo>
                <a:lnTo>
                  <a:pt x="31" y="104"/>
                </a:lnTo>
                <a:close/>
                <a:moveTo>
                  <a:pt x="31" y="146"/>
                </a:moveTo>
                <a:cubicBezTo>
                  <a:pt x="31" y="177"/>
                  <a:pt x="31" y="177"/>
                  <a:pt x="31" y="177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72" y="146"/>
                  <a:pt x="72" y="146"/>
                  <a:pt x="72" y="146"/>
                </a:cubicBezTo>
                <a:lnTo>
                  <a:pt x="31" y="146"/>
                </a:lnTo>
                <a:close/>
                <a:moveTo>
                  <a:pt x="63" y="61"/>
                </a:moveTo>
                <a:cubicBezTo>
                  <a:pt x="65" y="61"/>
                  <a:pt x="66" y="59"/>
                  <a:pt x="68" y="58"/>
                </a:cubicBezTo>
                <a:cubicBezTo>
                  <a:pt x="69" y="57"/>
                  <a:pt x="70" y="55"/>
                  <a:pt x="71" y="53"/>
                </a:cubicBezTo>
                <a:cubicBezTo>
                  <a:pt x="72" y="51"/>
                  <a:pt x="72" y="49"/>
                  <a:pt x="72" y="47"/>
                </a:cubicBezTo>
                <a:cubicBezTo>
                  <a:pt x="72" y="44"/>
                  <a:pt x="71" y="41"/>
                  <a:pt x="70" y="38"/>
                </a:cubicBezTo>
                <a:cubicBezTo>
                  <a:pt x="68" y="35"/>
                  <a:pt x="65" y="33"/>
                  <a:pt x="62" y="32"/>
                </a:cubicBezTo>
                <a:cubicBezTo>
                  <a:pt x="62" y="47"/>
                  <a:pt x="62" y="47"/>
                  <a:pt x="62" y="47"/>
                </a:cubicBezTo>
                <a:cubicBezTo>
                  <a:pt x="62" y="48"/>
                  <a:pt x="62" y="50"/>
                  <a:pt x="61" y="51"/>
                </a:cubicBezTo>
                <a:cubicBezTo>
                  <a:pt x="60" y="52"/>
                  <a:pt x="58" y="52"/>
                  <a:pt x="57" y="52"/>
                </a:cubicBezTo>
                <a:cubicBezTo>
                  <a:pt x="55" y="52"/>
                  <a:pt x="54" y="52"/>
                  <a:pt x="53" y="51"/>
                </a:cubicBezTo>
                <a:cubicBezTo>
                  <a:pt x="52" y="50"/>
                  <a:pt x="52" y="48"/>
                  <a:pt x="52" y="47"/>
                </a:cubicBezTo>
                <a:cubicBezTo>
                  <a:pt x="52" y="32"/>
                  <a:pt x="52" y="32"/>
                  <a:pt x="52" y="32"/>
                </a:cubicBezTo>
                <a:cubicBezTo>
                  <a:pt x="49" y="33"/>
                  <a:pt x="46" y="35"/>
                  <a:pt x="44" y="38"/>
                </a:cubicBezTo>
                <a:cubicBezTo>
                  <a:pt x="42" y="41"/>
                  <a:pt x="41" y="44"/>
                  <a:pt x="41" y="47"/>
                </a:cubicBezTo>
                <a:cubicBezTo>
                  <a:pt x="41" y="49"/>
                  <a:pt x="42" y="51"/>
                  <a:pt x="42" y="53"/>
                </a:cubicBezTo>
                <a:cubicBezTo>
                  <a:pt x="43" y="55"/>
                  <a:pt x="44" y="57"/>
                  <a:pt x="46" y="58"/>
                </a:cubicBezTo>
                <a:cubicBezTo>
                  <a:pt x="47" y="59"/>
                  <a:pt x="49" y="61"/>
                  <a:pt x="51" y="61"/>
                </a:cubicBezTo>
                <a:cubicBezTo>
                  <a:pt x="53" y="62"/>
                  <a:pt x="55" y="63"/>
                  <a:pt x="57" y="63"/>
                </a:cubicBezTo>
                <a:cubicBezTo>
                  <a:pt x="59" y="63"/>
                  <a:pt x="61" y="62"/>
                  <a:pt x="63" y="61"/>
                </a:cubicBezTo>
                <a:close/>
                <a:moveTo>
                  <a:pt x="83" y="104"/>
                </a:moveTo>
                <a:cubicBezTo>
                  <a:pt x="83" y="135"/>
                  <a:pt x="83" y="135"/>
                  <a:pt x="83" y="135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04"/>
                  <a:pt x="124" y="104"/>
                  <a:pt x="124" y="104"/>
                </a:cubicBezTo>
                <a:lnTo>
                  <a:pt x="83" y="104"/>
                </a:lnTo>
                <a:close/>
                <a:moveTo>
                  <a:pt x="83" y="146"/>
                </a:moveTo>
                <a:cubicBezTo>
                  <a:pt x="83" y="177"/>
                  <a:pt x="83" y="177"/>
                  <a:pt x="83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24" y="146"/>
                  <a:pt x="124" y="146"/>
                  <a:pt x="124" y="146"/>
                </a:cubicBezTo>
                <a:lnTo>
                  <a:pt x="83" y="146"/>
                </a:lnTo>
                <a:close/>
                <a:moveTo>
                  <a:pt x="157" y="61"/>
                </a:moveTo>
                <a:cubicBezTo>
                  <a:pt x="158" y="61"/>
                  <a:pt x="160" y="59"/>
                  <a:pt x="161" y="58"/>
                </a:cubicBezTo>
                <a:cubicBezTo>
                  <a:pt x="163" y="57"/>
                  <a:pt x="164" y="55"/>
                  <a:pt x="165" y="53"/>
                </a:cubicBezTo>
                <a:cubicBezTo>
                  <a:pt x="166" y="51"/>
                  <a:pt x="166" y="49"/>
                  <a:pt x="166" y="47"/>
                </a:cubicBezTo>
                <a:cubicBezTo>
                  <a:pt x="166" y="44"/>
                  <a:pt x="165" y="41"/>
                  <a:pt x="163" y="38"/>
                </a:cubicBezTo>
                <a:cubicBezTo>
                  <a:pt x="161" y="35"/>
                  <a:pt x="159" y="33"/>
                  <a:pt x="156" y="32"/>
                </a:cubicBezTo>
                <a:cubicBezTo>
                  <a:pt x="156" y="47"/>
                  <a:pt x="156" y="47"/>
                  <a:pt x="156" y="47"/>
                </a:cubicBezTo>
                <a:cubicBezTo>
                  <a:pt x="156" y="48"/>
                  <a:pt x="155" y="50"/>
                  <a:pt x="154" y="51"/>
                </a:cubicBezTo>
                <a:cubicBezTo>
                  <a:pt x="153" y="52"/>
                  <a:pt x="152" y="52"/>
                  <a:pt x="150" y="52"/>
                </a:cubicBezTo>
                <a:cubicBezTo>
                  <a:pt x="149" y="52"/>
                  <a:pt x="148" y="52"/>
                  <a:pt x="147" y="51"/>
                </a:cubicBezTo>
                <a:cubicBezTo>
                  <a:pt x="146" y="50"/>
                  <a:pt x="145" y="48"/>
                  <a:pt x="145" y="47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2" y="33"/>
                  <a:pt x="140" y="35"/>
                  <a:pt x="138" y="38"/>
                </a:cubicBezTo>
                <a:cubicBezTo>
                  <a:pt x="136" y="41"/>
                  <a:pt x="135" y="44"/>
                  <a:pt x="135" y="47"/>
                </a:cubicBezTo>
                <a:cubicBezTo>
                  <a:pt x="135" y="49"/>
                  <a:pt x="135" y="51"/>
                  <a:pt x="136" y="53"/>
                </a:cubicBezTo>
                <a:cubicBezTo>
                  <a:pt x="137" y="55"/>
                  <a:pt x="138" y="57"/>
                  <a:pt x="139" y="58"/>
                </a:cubicBezTo>
                <a:cubicBezTo>
                  <a:pt x="141" y="59"/>
                  <a:pt x="142" y="61"/>
                  <a:pt x="144" y="61"/>
                </a:cubicBezTo>
                <a:cubicBezTo>
                  <a:pt x="146" y="62"/>
                  <a:pt x="148" y="63"/>
                  <a:pt x="150" y="63"/>
                </a:cubicBezTo>
                <a:cubicBezTo>
                  <a:pt x="153" y="63"/>
                  <a:pt x="155" y="62"/>
                  <a:pt x="157" y="61"/>
                </a:cubicBezTo>
                <a:close/>
                <a:moveTo>
                  <a:pt x="135" y="104"/>
                </a:moveTo>
                <a:cubicBezTo>
                  <a:pt x="135" y="135"/>
                  <a:pt x="135" y="135"/>
                  <a:pt x="135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04"/>
                  <a:pt x="176" y="104"/>
                  <a:pt x="176" y="104"/>
                </a:cubicBezTo>
                <a:lnTo>
                  <a:pt x="135" y="104"/>
                </a:lnTo>
                <a:close/>
                <a:moveTo>
                  <a:pt x="135" y="146"/>
                </a:moveTo>
                <a:cubicBezTo>
                  <a:pt x="135" y="177"/>
                  <a:pt x="135" y="177"/>
                  <a:pt x="135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6" y="146"/>
                  <a:pt x="176" y="146"/>
                  <a:pt x="176" y="146"/>
                </a:cubicBezTo>
                <a:lnTo>
                  <a:pt x="135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45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06637" y="583476"/>
            <a:ext cx="7325825" cy="85344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cap="all" spc="50" dirty="0"/>
              <a:t>LOOK-BACK TO 2017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B6EDAFF-7775-467A-955C-898D1A1AD4FC}"/>
              </a:ext>
            </a:extLst>
          </p:cNvPr>
          <p:cNvSpPr txBox="1">
            <a:spLocks/>
          </p:cNvSpPr>
          <p:nvPr/>
        </p:nvSpPr>
        <p:spPr>
          <a:xfrm>
            <a:off x="307596" y="1033669"/>
            <a:ext cx="8558107" cy="4016777"/>
          </a:xfrm>
          <a:prstGeom prst="rect">
            <a:avLst/>
          </a:prstGeom>
        </p:spPr>
        <p:txBody>
          <a:bodyPr numCol="2" spcCol="54864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Much like 2016, 2017 had a slightly lower volume of deals, but high performing companies that exceeded competition saw increased valuations.</a:t>
            </a:r>
          </a:p>
          <a:p>
            <a:pPr marL="0">
              <a:spcBef>
                <a:spcPts val="0"/>
              </a:spcBef>
              <a:buFont typeface="Wingdings 3" charset="2"/>
              <a:buChar char=""/>
              <a:defRPr/>
            </a:pPr>
            <a:endParaRPr lang="en-US" sz="1600" dirty="0">
              <a:solidFill>
                <a:srgbClr val="234262"/>
              </a:solidFill>
              <a:latin typeface="Garamond" panose="02020404030301010803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Median valuation/EBITDA multiples increased for a third consecutive year to 10.4x. </a:t>
            </a:r>
          </a:p>
          <a:p>
            <a:pPr marL="91440">
              <a:spcBef>
                <a:spcPts val="0"/>
              </a:spcBef>
              <a:buFont typeface="Wingdings 3" charset="2"/>
              <a:buChar char=""/>
              <a:defRPr/>
            </a:pPr>
            <a:endParaRPr lang="en-US" sz="1600" dirty="0">
              <a:solidFill>
                <a:srgbClr val="234262"/>
              </a:solidFill>
              <a:latin typeface="Garamond" panose="02020404030301010803" pitchFamily="18" charset="0"/>
            </a:endParaRPr>
          </a:p>
          <a:p>
            <a:pPr>
              <a:spcAft>
                <a:spcPts val="750"/>
              </a:spcAft>
              <a:buFont typeface="Wingdings 3" charset="2"/>
              <a:buChar char=""/>
              <a:defRPr/>
            </a:pPr>
            <a:r>
              <a:rPr 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Middle-market companies were targets in $100 billion in announced deals in 2017. That represents a 24 percent increase from the levels seen in 2016 and marks the highest aggregate value for middle-market deals since 2014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Leveraged buy-out (private equity funds) activity in the middle-market space rose to $8.9 billion in 2017 from $6.7 billion a year earlier.</a:t>
            </a:r>
          </a:p>
          <a:p>
            <a:pPr>
              <a:spcBef>
                <a:spcPts val="0"/>
              </a:spcBef>
              <a:buFont typeface="Wingdings 3" charset="2"/>
              <a:buChar char=""/>
              <a:defRPr/>
            </a:pPr>
            <a:endParaRPr lang="en-US" altLang="en-US" sz="1600" dirty="0">
              <a:solidFill>
                <a:srgbClr val="234262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alt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Median deal size for PE deals spiked to $197.2mm in 2017 from $128.6 in 2016.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altLang="en-US" sz="1600" dirty="0">
              <a:solidFill>
                <a:srgbClr val="234262"/>
              </a:solidFill>
              <a:latin typeface="Garamond" panose="02020404030301010803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alt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IT and tech fields have shown a steady increase in both deal volume and valuation over the past few years.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As deal count decreases, deal add-ons have become more popular, especially with PE</a:t>
            </a:r>
          </a:p>
          <a:p>
            <a:pPr marL="0" indent="0">
              <a:buNone/>
              <a:defRPr/>
            </a:pPr>
            <a:r>
              <a:rPr lang="en-US" altLang="en-US" sz="1600" dirty="0">
                <a:solidFill>
                  <a:srgbClr val="234262"/>
                </a:solidFill>
                <a:latin typeface="Garamond" panose="02020404030301010803" pitchFamily="18" charset="0"/>
              </a:rPr>
              <a:t>    buyers</a:t>
            </a:r>
          </a:p>
          <a:p>
            <a:pPr>
              <a:buFont typeface="Wingdings 3" charset="2"/>
              <a:buChar char=""/>
              <a:defRPr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8099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5569" y="109693"/>
            <a:ext cx="7325825" cy="36068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cap="all" spc="50" dirty="0"/>
              <a:t>LOOK-BACK TO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2F930-2235-4F14-B3B8-83C4D8BFC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3" y="2492080"/>
            <a:ext cx="4830676" cy="2610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C7F138-2D03-4C38-AA40-BF6D5A40D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889" y="1028145"/>
            <a:ext cx="3597136" cy="3211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51" y="633456"/>
            <a:ext cx="2081237" cy="1640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38" y="633456"/>
            <a:ext cx="1542750" cy="116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39" y="2269418"/>
            <a:ext cx="2061349" cy="115703"/>
          </a:xfrm>
          <a:prstGeom prst="rect">
            <a:avLst/>
          </a:prstGeom>
        </p:spPr>
      </p:pic>
      <p:sp>
        <p:nvSpPr>
          <p:cNvPr id="12" name="Text Placeholder 12"/>
          <p:cNvSpPr txBox="1">
            <a:spLocks/>
          </p:cNvSpPr>
          <p:nvPr/>
        </p:nvSpPr>
        <p:spPr>
          <a:xfrm>
            <a:off x="2270160" y="628718"/>
            <a:ext cx="2676127" cy="17564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34262"/>
              </a:buClr>
              <a:buSzPct val="90000"/>
              <a:buNone/>
            </a:pPr>
            <a:r>
              <a:rPr lang="en-US" sz="11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2006-07 marked a relative high point for both deal flow and deal value.  2008 saw the collapse of Lehman Brothers in Q3 and its effect on the market.</a:t>
            </a:r>
          </a:p>
          <a:p>
            <a:pPr marL="0" indent="0">
              <a:buClr>
                <a:srgbClr val="234262"/>
              </a:buClr>
              <a:buSzPct val="90000"/>
              <a:buNone/>
            </a:pPr>
            <a:r>
              <a:rPr lang="en-US" sz="11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M&amp;A markets have rebounded following the Great Recession, and continue to rise.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66" y="642932"/>
            <a:ext cx="1583322" cy="120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3089" y="2330750"/>
            <a:ext cx="578212" cy="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388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4360" y="381944"/>
            <a:ext cx="295040" cy="295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t="6811" r="4632" b="3399"/>
          <a:stretch/>
        </p:blipFill>
        <p:spPr>
          <a:xfrm>
            <a:off x="0" y="2159199"/>
            <a:ext cx="4183406" cy="298430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76421" y="905256"/>
            <a:ext cx="3230563" cy="1172979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cap="all" spc="50" dirty="0">
                <a:solidFill>
                  <a:srgbClr val="F6F8FA"/>
                </a:solidFill>
                <a:latin typeface="Open Sans" charset="0"/>
                <a:ea typeface="Open Sans" charset="0"/>
                <a:cs typeface="Open Sans" charset="0"/>
              </a:rPr>
              <a:t>2018 Outlook and trends</a:t>
            </a:r>
            <a:endParaRPr lang="en-US" b="1" cap="all" spc="50" dirty="0">
              <a:solidFill>
                <a:srgbClr val="F6F8FA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56531" y="1291808"/>
            <a:ext cx="4756504" cy="2359541"/>
          </a:xfrm>
        </p:spPr>
        <p:txBody>
          <a:bodyPr/>
          <a:lstStyle/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2018 OUTLOOK AND TAX CUTS AND JOBS ACT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PRIVATE EQUITY “DRY POWDER”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4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THINGS TO CONSIDER BEFORE A SALE:</a:t>
            </a:r>
          </a:p>
          <a:p>
            <a:pPr marL="608076" lvl="1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200" b="1" cap="all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Timing The Market</a:t>
            </a:r>
          </a:p>
          <a:p>
            <a:pPr marL="608076" lvl="1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200" b="1" cap="all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Baby-Boomer Owned Businesses</a:t>
            </a:r>
          </a:p>
          <a:p>
            <a:pPr marL="608076" lvl="1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2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RETIREMENT AND FAMILY PLANNING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94361" y="757619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309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172165"/>
            <a:ext cx="9144000" cy="3425217"/>
          </a:xfrm>
          <a:prstGeom prst="rect">
            <a:avLst/>
          </a:prstGeom>
          <a:solidFill>
            <a:srgbClr val="23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1"/>
          <p:cNvSpPr txBox="1">
            <a:spLocks/>
          </p:cNvSpPr>
          <p:nvPr/>
        </p:nvSpPr>
        <p:spPr>
          <a:xfrm>
            <a:off x="602861" y="546119"/>
            <a:ext cx="2879661" cy="1337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B0B8C1"/>
                </a:solidFill>
                <a:latin typeface="Open Sans" charset="0"/>
                <a:ea typeface="Open Sans" charset="0"/>
                <a:cs typeface="Open Sans" charset="0"/>
              </a:rPr>
              <a:t>Forecasting 2018</a:t>
            </a:r>
          </a:p>
        </p:txBody>
      </p:sp>
      <p:sp>
        <p:nvSpPr>
          <p:cNvPr id="72" name="Text Placeholder 1"/>
          <p:cNvSpPr txBox="1">
            <a:spLocks/>
          </p:cNvSpPr>
          <p:nvPr/>
        </p:nvSpPr>
        <p:spPr>
          <a:xfrm>
            <a:off x="508786" y="667512"/>
            <a:ext cx="6097814" cy="38326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rgbClr val="163168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rPr>
              <a:t>2018 Outlook and Tax Cuts and Jobs Act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73545A2D-9BCE-4406-8E4D-CD7BA2150E05}"/>
              </a:ext>
            </a:extLst>
          </p:cNvPr>
          <p:cNvSpPr txBox="1">
            <a:spLocks/>
          </p:cNvSpPr>
          <p:nvPr/>
        </p:nvSpPr>
        <p:spPr>
          <a:xfrm>
            <a:off x="11677" y="1172166"/>
            <a:ext cx="9061256" cy="3425216"/>
          </a:xfrm>
          <a:prstGeom prst="rect">
            <a:avLst/>
          </a:prstGeom>
        </p:spPr>
        <p:txBody>
          <a:bodyPr numCol="1" spcCol="1828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Middle-Market Companies have outperformed expectations through Q1 2018: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Revenue Growth reached 8.4%, well above the average over the past 6 years (6.7%).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Employment Growth is at 6.3%, which is also well above the average of the past 6 years (4.0%).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Ernst &amp; Young conducted a survey of 500+ executives of companies with over $500 million in annual revenues and found that “73% plan to ‘accelerate’ deal making strategies” in 2018.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Tax Cuts and Jobs Act (“TCJA”) passed in December of 2017 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 Designed to stimulate the economy and create jobs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TCJA reduced capital gains rates to 21% and lowered overall tax rates.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Large corporate buyers will receive a windfall of extra cash from the corporate tax rate falling to 21% from 35%.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US firms are expected have an additional $300 to $400 billion in cash which could be used, among other things, on capital expenditures and acquisitions.  (Pitchbook)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Market volatility in early 2018 raises some questions about large public company deals  - typically involving stock as currency. Lower-middle-market private companies are not directly impacted by such swings and private buyers are still well-positioned to invest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1300" dirty="0">
                <a:solidFill>
                  <a:schemeClr val="bg1"/>
                </a:solidFill>
                <a:latin typeface="Garamond" panose="02020404030301010803" pitchFamily="18" charset="0"/>
              </a:rPr>
              <a:t>Buyers AND Sellers agree that 2018 looks like another strong Seller’s Market</a:t>
            </a:r>
          </a:p>
          <a:p>
            <a:pPr>
              <a:buFont typeface="Wingdings 3" charset="2"/>
              <a:buChar char="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4979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DDA9488-F1A5-4CD9-BB00-B7BE7A366AE7}"/>
              </a:ext>
            </a:extLst>
          </p:cNvPr>
          <p:cNvSpPr txBox="1">
            <a:spLocks/>
          </p:cNvSpPr>
          <p:nvPr/>
        </p:nvSpPr>
        <p:spPr>
          <a:xfrm>
            <a:off x="602861" y="546119"/>
            <a:ext cx="2879661" cy="1337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B0B8C1"/>
                </a:solidFill>
                <a:latin typeface="Open Sans" charset="0"/>
                <a:ea typeface="Open Sans" charset="0"/>
                <a:cs typeface="Open Sans" charset="0"/>
              </a:rPr>
              <a:t>Forecasting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111E1-15F1-4235-B25F-CC66CDF9E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559" y="857469"/>
            <a:ext cx="3671873" cy="3637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81A7D5-AF6A-4ACE-9485-1E97B6FE2904}"/>
              </a:ext>
            </a:extLst>
          </p:cNvPr>
          <p:cNvSpPr/>
          <p:nvPr/>
        </p:nvSpPr>
        <p:spPr>
          <a:xfrm>
            <a:off x="507783" y="179563"/>
            <a:ext cx="3247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34262"/>
                </a:solidFill>
                <a:latin typeface="Open Sans" charset="0"/>
                <a:ea typeface="Open Sans" charset="0"/>
                <a:cs typeface="Open Sans" charset="0"/>
              </a:rPr>
              <a:t>2018 Expectations and Early Returns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A3D5B-94E0-4E12-9F05-98C10951FCC5}"/>
              </a:ext>
            </a:extLst>
          </p:cNvPr>
          <p:cNvSpPr txBox="1"/>
          <p:nvPr/>
        </p:nvSpPr>
        <p:spPr>
          <a:xfrm>
            <a:off x="3577689" y="4310359"/>
            <a:ext cx="8386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Garamond" panose="02020404030301010803" pitchFamily="18" charset="0"/>
              </a:rPr>
              <a:t>Source: Citizens Bank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C02E0D-97F4-41C2-A566-A91252983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16" y="857469"/>
            <a:ext cx="4182363" cy="34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32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Triangle 37"/>
          <p:cNvSpPr/>
          <p:nvPr/>
        </p:nvSpPr>
        <p:spPr>
          <a:xfrm rot="13500000">
            <a:off x="3186098" y="1622312"/>
            <a:ext cx="958105" cy="958105"/>
          </a:xfrm>
          <a:prstGeom prst="rtTriangle">
            <a:avLst/>
          </a:prstGeom>
          <a:solidFill>
            <a:srgbClr val="234262">
              <a:alpha val="2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Triangle 84"/>
          <p:cNvSpPr/>
          <p:nvPr/>
        </p:nvSpPr>
        <p:spPr>
          <a:xfrm rot="13500000">
            <a:off x="3186098" y="3026049"/>
            <a:ext cx="958105" cy="958105"/>
          </a:xfrm>
          <a:prstGeom prst="rtTriangle">
            <a:avLst/>
          </a:prstGeom>
          <a:solidFill>
            <a:srgbClr val="234262">
              <a:alpha val="2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25105" y="1418812"/>
            <a:ext cx="1365106" cy="1365106"/>
            <a:chOff x="825105" y="1418812"/>
            <a:chExt cx="1365106" cy="1365106"/>
          </a:xfrm>
        </p:grpSpPr>
        <p:sp>
          <p:nvSpPr>
            <p:cNvPr id="39" name="Rectangle 38"/>
            <p:cNvSpPr/>
            <p:nvPr/>
          </p:nvSpPr>
          <p:spPr>
            <a:xfrm rot="10800000" flipH="1">
              <a:off x="825105" y="1418812"/>
              <a:ext cx="1365106" cy="1365106"/>
            </a:xfrm>
            <a:prstGeom prst="rect">
              <a:avLst/>
            </a:prstGeom>
            <a:solidFill>
              <a:srgbClr val="23426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28685" y="2114949"/>
              <a:ext cx="93697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spc="5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STRENGTHS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47665" y="1418811"/>
            <a:ext cx="1365106" cy="1365106"/>
            <a:chOff x="2247665" y="1418811"/>
            <a:chExt cx="1365106" cy="1365106"/>
          </a:xfrm>
        </p:grpSpPr>
        <p:sp>
          <p:nvSpPr>
            <p:cNvPr id="82" name="Rectangle 81"/>
            <p:cNvSpPr/>
            <p:nvPr/>
          </p:nvSpPr>
          <p:spPr>
            <a:xfrm rot="10800000" flipH="1">
              <a:off x="2247665" y="1418811"/>
              <a:ext cx="1365106" cy="1365106"/>
            </a:xfrm>
            <a:prstGeom prst="rect">
              <a:avLst/>
            </a:prstGeom>
            <a:solidFill>
              <a:srgbClr val="23426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57429" y="2115892"/>
              <a:ext cx="94107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spc="5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WEAKNESSES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5104" y="2832208"/>
            <a:ext cx="1365106" cy="1365106"/>
            <a:chOff x="825104" y="2832208"/>
            <a:chExt cx="1365106" cy="1365106"/>
          </a:xfrm>
        </p:grpSpPr>
        <p:sp>
          <p:nvSpPr>
            <p:cNvPr id="84" name="Rectangle 83"/>
            <p:cNvSpPr/>
            <p:nvPr/>
          </p:nvSpPr>
          <p:spPr>
            <a:xfrm rot="10800000" flipH="1">
              <a:off x="825104" y="2832208"/>
              <a:ext cx="1365106" cy="1365106"/>
            </a:xfrm>
            <a:prstGeom prst="rect">
              <a:avLst/>
            </a:prstGeom>
            <a:solidFill>
              <a:srgbClr val="23426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3644" y="3629236"/>
              <a:ext cx="119901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spc="5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OPPORTUNITIES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47665" y="2832206"/>
            <a:ext cx="1365106" cy="1365106"/>
            <a:chOff x="2247665" y="2832208"/>
            <a:chExt cx="1365106" cy="1365106"/>
          </a:xfrm>
        </p:grpSpPr>
        <p:sp>
          <p:nvSpPr>
            <p:cNvPr id="83" name="Rectangle 82"/>
            <p:cNvSpPr/>
            <p:nvPr/>
          </p:nvSpPr>
          <p:spPr>
            <a:xfrm rot="10800000" flipH="1">
              <a:off x="2247665" y="2832208"/>
              <a:ext cx="1365106" cy="1365106"/>
            </a:xfrm>
            <a:prstGeom prst="rect">
              <a:avLst/>
            </a:prstGeom>
            <a:solidFill>
              <a:srgbClr val="23426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68863" y="3625823"/>
              <a:ext cx="109489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spc="5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THREATS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35245" y="1190831"/>
            <a:ext cx="13549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Open Sans Light" charset="0"/>
                <a:ea typeface="Open Sans Light" charset="0"/>
                <a:cs typeface="Open Sans Light" charset="0"/>
              </a:rPr>
              <a:t>POSITIVE</a:t>
            </a:r>
            <a:endParaRPr lang="en-US" sz="105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47662" y="1186019"/>
            <a:ext cx="13651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Open Sans Light" charset="0"/>
                <a:ea typeface="Open Sans Light" charset="0"/>
                <a:cs typeface="Open Sans Light" charset="0"/>
              </a:rPr>
              <a:t>NEGATIVE</a:t>
            </a:r>
          </a:p>
        </p:txBody>
      </p:sp>
      <p:sp>
        <p:nvSpPr>
          <p:cNvPr id="78" name="TextBox 77"/>
          <p:cNvSpPr txBox="1"/>
          <p:nvPr/>
        </p:nvSpPr>
        <p:spPr>
          <a:xfrm rot="16200000">
            <a:off x="-11870" y="2025352"/>
            <a:ext cx="13377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Open Sans Light" charset="0"/>
                <a:ea typeface="Open Sans Light" charset="0"/>
                <a:cs typeface="Open Sans Light" charset="0"/>
              </a:rPr>
              <a:t>INTERNAL FACTORS</a:t>
            </a:r>
          </a:p>
        </p:txBody>
      </p:sp>
      <p:sp>
        <p:nvSpPr>
          <p:cNvPr id="79" name="TextBox 78"/>
          <p:cNvSpPr txBox="1"/>
          <p:nvPr/>
        </p:nvSpPr>
        <p:spPr>
          <a:xfrm rot="16200000">
            <a:off x="-27864" y="3427827"/>
            <a:ext cx="13696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Open Sans Light" charset="0"/>
                <a:ea typeface="Open Sans Light" charset="0"/>
                <a:cs typeface="Open Sans Light" charset="0"/>
              </a:rPr>
              <a:t>EXTERNAL FACTORS</a:t>
            </a:r>
          </a:p>
        </p:txBody>
      </p:sp>
      <p:sp>
        <p:nvSpPr>
          <p:cNvPr id="86" name="Right Triangle 85"/>
          <p:cNvSpPr/>
          <p:nvPr/>
        </p:nvSpPr>
        <p:spPr>
          <a:xfrm rot="18900000">
            <a:off x="2446865" y="3771550"/>
            <a:ext cx="958105" cy="958105"/>
          </a:xfrm>
          <a:prstGeom prst="rtTriangle">
            <a:avLst/>
          </a:prstGeom>
          <a:solidFill>
            <a:srgbClr val="234262">
              <a:alpha val="2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Triangle 86"/>
          <p:cNvSpPr/>
          <p:nvPr/>
        </p:nvSpPr>
        <p:spPr>
          <a:xfrm rot="18900000">
            <a:off x="1033675" y="3771550"/>
            <a:ext cx="958105" cy="958105"/>
          </a:xfrm>
          <a:prstGeom prst="rtTriangle">
            <a:avLst/>
          </a:prstGeom>
          <a:solidFill>
            <a:srgbClr val="234262">
              <a:alpha val="2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464045" y="2961748"/>
            <a:ext cx="1549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b="1" dirty="0">
              <a:solidFill>
                <a:srgbClr val="B0B8C1">
                  <a:alpha val="20000"/>
                </a:srgb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801368" y="1119587"/>
            <a:ext cx="4214657" cy="35738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Lower Buyer </a:t>
            </a:r>
            <a:r>
              <a:rPr lang="en-US" sz="1400" dirty="0" err="1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RoE</a:t>
            </a: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 expectations has expanded multiples.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Private equity sponsors have record amounts of capital to invest (a/k/a “dry powder”) and strategic buyers have record cash on their balance sheets.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Financial institutions and “non-bank lenders” have capital that needs to earn returns; debt for good deals is still competitively priced and widely available.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Financial covenants are still flexible for permissible leverage (4x1 in mid-market deals) but starting to tighten.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Based on the above – the mid-market “window” although starting to cool off at higher mid-market, is still open in terms of value from 2015 through Q1 2018.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According to Forbes, and other leading sources, a majority of small businesses, most of which are Baby Boomer-owned, will attempt a sale (as opposed to family succession) during the next 10 years.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r>
              <a:rPr lang="en-US" sz="140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Consider purchase price multiples, succession planning, health and family well-being, philanthropy and tax planning</a:t>
            </a:r>
          </a:p>
          <a:p>
            <a:pPr>
              <a:lnSpc>
                <a:spcPct val="100000"/>
              </a:lnSpc>
              <a:buClr>
                <a:srgbClr val="163168"/>
              </a:buClr>
              <a:buSzPct val="125000"/>
            </a:pPr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96" name="Rectangle 95"/>
          <p:cNvSpPr/>
          <p:nvPr/>
        </p:nvSpPr>
        <p:spPr>
          <a:xfrm rot="10800000" flipH="1">
            <a:off x="1761358" y="2365480"/>
            <a:ext cx="910312" cy="910312"/>
          </a:xfrm>
          <a:prstGeom prst="rect">
            <a:avLst/>
          </a:prstGeom>
          <a:solidFill>
            <a:srgbClr val="B0B8C1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15206" y="2383414"/>
            <a:ext cx="33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alpha val="2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90171" y="2386801"/>
            <a:ext cx="33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alpha val="2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03594" y="2868026"/>
            <a:ext cx="33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>
                    <a:alpha val="2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O</a:t>
            </a:r>
            <a:endParaRPr lang="en-US" sz="2000" b="1" dirty="0">
              <a:solidFill>
                <a:schemeClr val="bg1">
                  <a:alpha val="2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90171" y="2868026"/>
            <a:ext cx="338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alpha val="2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4" y="1889485"/>
            <a:ext cx="634006" cy="2317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45" y="3152116"/>
            <a:ext cx="577408" cy="4763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8" y="1897201"/>
            <a:ext cx="628778" cy="2298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40" y="3154187"/>
            <a:ext cx="563812" cy="4651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368" y="505182"/>
            <a:ext cx="2638425" cy="265112"/>
          </a:xfrm>
        </p:spPr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73950" y="667512"/>
            <a:ext cx="5798367" cy="452074"/>
          </a:xfrm>
        </p:spPr>
        <p:txBody>
          <a:bodyPr/>
          <a:lstStyle/>
          <a:p>
            <a:r>
              <a:rPr lang="en-US" dirty="0"/>
              <a:t>IS NOW THE RIGHT TIME TO SELL?</a:t>
            </a:r>
          </a:p>
        </p:txBody>
      </p:sp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5" grpId="0" animBg="1"/>
      <p:bldP spid="76" grpId="0"/>
      <p:bldP spid="77" grpId="0"/>
      <p:bldP spid="78" grpId="0"/>
      <p:bldP spid="79" grpId="0"/>
      <p:bldP spid="86" grpId="0" animBg="1"/>
      <p:bldP spid="87" grpId="0" animBg="1"/>
      <p:bldP spid="95" grpId="0" build="p"/>
      <p:bldP spid="96" grpId="0" animBg="1"/>
      <p:bldP spid="14" grpId="0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9696" r="10445" b="13531"/>
          <a:stretch/>
        </p:blipFill>
        <p:spPr>
          <a:xfrm>
            <a:off x="0" y="2159199"/>
            <a:ext cx="4183406" cy="29843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94361" y="757619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1999" y="1663809"/>
            <a:ext cx="3965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CHOOSING A DEAL TEAM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endParaRPr lang="en-US" sz="1600" b="1" spc="50" dirty="0">
              <a:solidFill>
                <a:srgbClr val="234262"/>
              </a:solidFill>
              <a:latin typeface="Garamond" panose="02020404030301010803" pitchFamily="18" charset="0"/>
              <a:ea typeface="Open Sans Light" charset="0"/>
              <a:cs typeface="Open Sans Light" charset="0"/>
            </a:endParaRP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M&amp;A TIMELINE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endParaRPr lang="en-US" sz="1600" b="1" spc="50" dirty="0">
              <a:solidFill>
                <a:srgbClr val="234262"/>
              </a:solidFill>
              <a:latin typeface="Garamond" panose="02020404030301010803" pitchFamily="18" charset="0"/>
              <a:ea typeface="Open Sans Light" charset="0"/>
              <a:cs typeface="Open Sans Light" charset="0"/>
            </a:endParaRP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DEAL STRUCTURE</a:t>
            </a: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endParaRPr lang="en-US" sz="1600" b="1" spc="50" dirty="0">
              <a:solidFill>
                <a:srgbClr val="234262"/>
              </a:solidFill>
              <a:latin typeface="Garamond" panose="02020404030301010803" pitchFamily="18" charset="0"/>
              <a:ea typeface="Open Sans Light" charset="0"/>
              <a:cs typeface="Open Sans Light" charset="0"/>
            </a:endParaRPr>
          </a:p>
          <a:p>
            <a:pPr marL="265176" indent="-265176">
              <a:buClr>
                <a:srgbClr val="234262"/>
              </a:buClr>
              <a:buSzPct val="90000"/>
              <a:buFont typeface="HiraMinProN-W3" charset="-128"/>
              <a:buChar char="◉"/>
            </a:pPr>
            <a:r>
              <a:rPr lang="en-US" sz="1600" b="1" spc="50" dirty="0">
                <a:solidFill>
                  <a:srgbClr val="234262"/>
                </a:solidFill>
                <a:latin typeface="Garamond" panose="02020404030301010803" pitchFamily="18" charset="0"/>
                <a:ea typeface="Open Sans Light" charset="0"/>
                <a:cs typeface="Open Sans Light" charset="0"/>
              </a:rPr>
              <a:t>DUE DILIGENCE</a:t>
            </a:r>
          </a:p>
        </p:txBody>
      </p: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594361" y="381944"/>
            <a:ext cx="274320" cy="279986"/>
          </a:xfrm>
          <a:custGeom>
            <a:avLst/>
            <a:gdLst>
              <a:gd name="T0" fmla="*/ 262 w 265"/>
              <a:gd name="T1" fmla="*/ 79 h 212"/>
              <a:gd name="T2" fmla="*/ 241 w 265"/>
              <a:gd name="T3" fmla="*/ 199 h 212"/>
              <a:gd name="T4" fmla="*/ 225 w 265"/>
              <a:gd name="T5" fmla="*/ 212 h 212"/>
              <a:gd name="T6" fmla="*/ 40 w 265"/>
              <a:gd name="T7" fmla="*/ 212 h 212"/>
              <a:gd name="T8" fmla="*/ 24 w 265"/>
              <a:gd name="T9" fmla="*/ 199 h 212"/>
              <a:gd name="T10" fmla="*/ 3 w 265"/>
              <a:gd name="T11" fmla="*/ 79 h 212"/>
              <a:gd name="T12" fmla="*/ 13 w 265"/>
              <a:gd name="T13" fmla="*/ 53 h 212"/>
              <a:gd name="T14" fmla="*/ 21 w 265"/>
              <a:gd name="T15" fmla="*/ 45 h 212"/>
              <a:gd name="T16" fmla="*/ 21 w 265"/>
              <a:gd name="T17" fmla="*/ 66 h 212"/>
              <a:gd name="T18" fmla="*/ 244 w 265"/>
              <a:gd name="T19" fmla="*/ 66 h 212"/>
              <a:gd name="T20" fmla="*/ 244 w 265"/>
              <a:gd name="T21" fmla="*/ 45 h 212"/>
              <a:gd name="T22" fmla="*/ 251 w 265"/>
              <a:gd name="T23" fmla="*/ 53 h 212"/>
              <a:gd name="T24" fmla="*/ 262 w 265"/>
              <a:gd name="T25" fmla="*/ 79 h 212"/>
              <a:gd name="T26" fmla="*/ 225 w 265"/>
              <a:gd name="T27" fmla="*/ 53 h 212"/>
              <a:gd name="T28" fmla="*/ 40 w 265"/>
              <a:gd name="T29" fmla="*/ 53 h 212"/>
              <a:gd name="T30" fmla="*/ 40 w 265"/>
              <a:gd name="T31" fmla="*/ 40 h 212"/>
              <a:gd name="T32" fmla="*/ 53 w 265"/>
              <a:gd name="T33" fmla="*/ 26 h 212"/>
              <a:gd name="T34" fmla="*/ 212 w 265"/>
              <a:gd name="T35" fmla="*/ 26 h 212"/>
              <a:gd name="T36" fmla="*/ 225 w 265"/>
              <a:gd name="T37" fmla="*/ 40 h 212"/>
              <a:gd name="T38" fmla="*/ 225 w 265"/>
              <a:gd name="T39" fmla="*/ 53 h 212"/>
              <a:gd name="T40" fmla="*/ 199 w 265"/>
              <a:gd name="T41" fmla="*/ 13 h 212"/>
              <a:gd name="T42" fmla="*/ 67 w 265"/>
              <a:gd name="T43" fmla="*/ 13 h 212"/>
              <a:gd name="T44" fmla="*/ 80 w 265"/>
              <a:gd name="T45" fmla="*/ 0 h 212"/>
              <a:gd name="T46" fmla="*/ 185 w 265"/>
              <a:gd name="T47" fmla="*/ 0 h 212"/>
              <a:gd name="T48" fmla="*/ 199 w 265"/>
              <a:gd name="T49" fmla="*/ 13 h 212"/>
              <a:gd name="T50" fmla="*/ 185 w 265"/>
              <a:gd name="T51" fmla="*/ 98 h 212"/>
              <a:gd name="T52" fmla="*/ 167 w 265"/>
              <a:gd name="T53" fmla="*/ 98 h 212"/>
              <a:gd name="T54" fmla="*/ 167 w 265"/>
              <a:gd name="T55" fmla="*/ 119 h 212"/>
              <a:gd name="T56" fmla="*/ 98 w 265"/>
              <a:gd name="T57" fmla="*/ 119 h 212"/>
              <a:gd name="T58" fmla="*/ 98 w 265"/>
              <a:gd name="T59" fmla="*/ 98 h 212"/>
              <a:gd name="T60" fmla="*/ 80 w 265"/>
              <a:gd name="T61" fmla="*/ 98 h 212"/>
              <a:gd name="T62" fmla="*/ 80 w 265"/>
              <a:gd name="T63" fmla="*/ 124 h 212"/>
              <a:gd name="T64" fmla="*/ 93 w 265"/>
              <a:gd name="T65" fmla="*/ 138 h 212"/>
              <a:gd name="T66" fmla="*/ 172 w 265"/>
              <a:gd name="T67" fmla="*/ 138 h 212"/>
              <a:gd name="T68" fmla="*/ 185 w 265"/>
              <a:gd name="T69" fmla="*/ 124 h 212"/>
              <a:gd name="T70" fmla="*/ 185 w 265"/>
              <a:gd name="T71" fmla="*/ 9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12">
                <a:moveTo>
                  <a:pt x="262" y="79"/>
                </a:moveTo>
                <a:cubicBezTo>
                  <a:pt x="259" y="96"/>
                  <a:pt x="243" y="187"/>
                  <a:pt x="241" y="199"/>
                </a:cubicBezTo>
                <a:cubicBezTo>
                  <a:pt x="239" y="212"/>
                  <a:pt x="225" y="212"/>
                  <a:pt x="225" y="212"/>
                </a:cubicBezTo>
                <a:cubicBezTo>
                  <a:pt x="40" y="212"/>
                  <a:pt x="40" y="212"/>
                  <a:pt x="40" y="212"/>
                </a:cubicBezTo>
                <a:cubicBezTo>
                  <a:pt x="40" y="212"/>
                  <a:pt x="26" y="212"/>
                  <a:pt x="24" y="199"/>
                </a:cubicBezTo>
                <a:cubicBezTo>
                  <a:pt x="21" y="187"/>
                  <a:pt x="7" y="96"/>
                  <a:pt x="3" y="79"/>
                </a:cubicBezTo>
                <a:cubicBezTo>
                  <a:pt x="0" y="63"/>
                  <a:pt x="6" y="61"/>
                  <a:pt x="13" y="53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66"/>
                  <a:pt x="21" y="66"/>
                  <a:pt x="21" y="66"/>
                </a:cubicBezTo>
                <a:cubicBezTo>
                  <a:pt x="244" y="66"/>
                  <a:pt x="244" y="66"/>
                  <a:pt x="244" y="66"/>
                </a:cubicBezTo>
                <a:cubicBezTo>
                  <a:pt x="244" y="45"/>
                  <a:pt x="244" y="45"/>
                  <a:pt x="244" y="45"/>
                </a:cubicBezTo>
                <a:cubicBezTo>
                  <a:pt x="244" y="45"/>
                  <a:pt x="244" y="45"/>
                  <a:pt x="251" y="53"/>
                </a:cubicBezTo>
                <a:cubicBezTo>
                  <a:pt x="259" y="61"/>
                  <a:pt x="265" y="63"/>
                  <a:pt x="262" y="79"/>
                </a:cubicBezTo>
                <a:close/>
                <a:moveTo>
                  <a:pt x="225" y="53"/>
                </a:moveTo>
                <a:cubicBezTo>
                  <a:pt x="40" y="53"/>
                  <a:pt x="40" y="53"/>
                  <a:pt x="40" y="5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6"/>
                  <a:pt x="53" y="26"/>
                  <a:pt x="53" y="26"/>
                </a:cubicBezTo>
                <a:cubicBezTo>
                  <a:pt x="212" y="26"/>
                  <a:pt x="212" y="26"/>
                  <a:pt x="212" y="26"/>
                </a:cubicBezTo>
                <a:cubicBezTo>
                  <a:pt x="212" y="26"/>
                  <a:pt x="225" y="26"/>
                  <a:pt x="225" y="40"/>
                </a:cubicBezTo>
                <a:lnTo>
                  <a:pt x="225" y="53"/>
                </a:lnTo>
                <a:close/>
                <a:moveTo>
                  <a:pt x="199" y="13"/>
                </a:moveTo>
                <a:cubicBezTo>
                  <a:pt x="67" y="13"/>
                  <a:pt x="67" y="13"/>
                  <a:pt x="67" y="13"/>
                </a:cubicBezTo>
                <a:cubicBezTo>
                  <a:pt x="67" y="0"/>
                  <a:pt x="80" y="0"/>
                  <a:pt x="80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5" y="0"/>
                  <a:pt x="199" y="0"/>
                  <a:pt x="199" y="13"/>
                </a:cubicBezTo>
                <a:close/>
                <a:moveTo>
                  <a:pt x="185" y="98"/>
                </a:moveTo>
                <a:cubicBezTo>
                  <a:pt x="167" y="98"/>
                  <a:pt x="167" y="98"/>
                  <a:pt x="167" y="98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98"/>
                  <a:pt x="98" y="98"/>
                  <a:pt x="98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38"/>
                  <a:pt x="93" y="138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85" y="138"/>
                  <a:pt x="185" y="124"/>
                  <a:pt x="185" y="124"/>
                </a:cubicBezTo>
                <a:lnTo>
                  <a:pt x="18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91" y="4693413"/>
            <a:ext cx="2293634" cy="35703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905256"/>
            <a:ext cx="3230563" cy="1171763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PREPARING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FOR THE DEAL</a:t>
            </a:r>
          </a:p>
        </p:txBody>
      </p: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B5050"/>
      </a:accent1>
      <a:accent2>
        <a:srgbClr val="008CD2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22426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1D28FE8-ED58-4BF2-A89F-AEE9EC1424F9}" vid="{E27D2D24-585D-4675-A692-ACB6DD5832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D&amp;S Template</Template>
  <TotalTime>2974</TotalTime>
  <Words>1410</Words>
  <Application>Microsoft Office PowerPoint</Application>
  <PresentationFormat>On-screen Show (16:9)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HiraMinProN-W3</vt:lpstr>
      <vt:lpstr>Lato</vt:lpstr>
      <vt:lpstr>Open Sans</vt:lpstr>
      <vt:lpstr>Open Sans Light</vt:lpstr>
      <vt:lpstr>Open Sans Semibold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Eckel</dc:creator>
  <cp:lastModifiedBy>Sam Eckel</cp:lastModifiedBy>
  <cp:revision>29</cp:revision>
  <cp:lastPrinted>2018-05-23T19:08:23Z</cp:lastPrinted>
  <dcterms:created xsi:type="dcterms:W3CDTF">2018-05-07T15:45:30Z</dcterms:created>
  <dcterms:modified xsi:type="dcterms:W3CDTF">2018-05-23T20:33:39Z</dcterms:modified>
</cp:coreProperties>
</file>