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1"/>
  </p:sldMasterIdLst>
  <p:notesMasterIdLst>
    <p:notesMasterId r:id="rId19"/>
  </p:notesMasterIdLst>
  <p:sldIdLst>
    <p:sldId id="256" r:id="rId2"/>
    <p:sldId id="257" r:id="rId3"/>
    <p:sldId id="270" r:id="rId4"/>
    <p:sldId id="286" r:id="rId5"/>
    <p:sldId id="279" r:id="rId6"/>
    <p:sldId id="287" r:id="rId7"/>
    <p:sldId id="280" r:id="rId8"/>
    <p:sldId id="262" r:id="rId9"/>
    <p:sldId id="283" r:id="rId10"/>
    <p:sldId id="274" r:id="rId11"/>
    <p:sldId id="288" r:id="rId12"/>
    <p:sldId id="278" r:id="rId13"/>
    <p:sldId id="275" r:id="rId14"/>
    <p:sldId id="281" r:id="rId15"/>
    <p:sldId id="284" r:id="rId16"/>
    <p:sldId id="285"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37"/>
    <p:restoredTop sz="80024" autoAdjust="0"/>
  </p:normalViewPr>
  <p:slideViewPr>
    <p:cSldViewPr snapToGrid="0" snapToObjects="1">
      <p:cViewPr varScale="1">
        <p:scale>
          <a:sx n="88" d="100"/>
          <a:sy n="88" d="100"/>
        </p:scale>
        <p:origin x="864" y="84"/>
      </p:cViewPr>
      <p:guideLst/>
    </p:cSldViewPr>
  </p:slideViewPr>
  <p:outlineViewPr>
    <p:cViewPr>
      <p:scale>
        <a:sx n="33" d="100"/>
        <a:sy n="33" d="100"/>
      </p:scale>
      <p:origin x="0" y="-103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E101E-B559-6449-92CB-3E43112A9585}" type="datetimeFigureOut">
              <a:rPr lang="en-US" smtClean="0"/>
              <a:t>11/18/2019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FDE5C-6355-0D44-877D-015D57AA6F10}" type="slidenum">
              <a:rPr lang="en-US" smtClean="0"/>
              <a:t>‹#›</a:t>
            </a:fld>
            <a:endParaRPr lang="en-US" dirty="0"/>
          </a:p>
        </p:txBody>
      </p:sp>
    </p:spTree>
    <p:extLst>
      <p:ext uri="{BB962C8B-B14F-4D97-AF65-F5344CB8AC3E}">
        <p14:creationId xmlns:p14="http://schemas.microsoft.com/office/powerpoint/2010/main" val="1398296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2</a:t>
            </a:fld>
            <a:endParaRPr lang="en-US" dirty="0"/>
          </a:p>
        </p:txBody>
      </p:sp>
    </p:spTree>
    <p:extLst>
      <p:ext uri="{BB962C8B-B14F-4D97-AF65-F5344CB8AC3E}">
        <p14:creationId xmlns:p14="http://schemas.microsoft.com/office/powerpoint/2010/main" val="4002611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11</a:t>
            </a:fld>
            <a:endParaRPr lang="en-US" dirty="0"/>
          </a:p>
        </p:txBody>
      </p:sp>
    </p:spTree>
    <p:extLst>
      <p:ext uri="{BB962C8B-B14F-4D97-AF65-F5344CB8AC3E}">
        <p14:creationId xmlns:p14="http://schemas.microsoft.com/office/powerpoint/2010/main" val="13018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12</a:t>
            </a:fld>
            <a:endParaRPr lang="en-US" dirty="0"/>
          </a:p>
        </p:txBody>
      </p:sp>
    </p:spTree>
    <p:extLst>
      <p:ext uri="{BB962C8B-B14F-4D97-AF65-F5344CB8AC3E}">
        <p14:creationId xmlns:p14="http://schemas.microsoft.com/office/powerpoint/2010/main" val="4117374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13</a:t>
            </a:fld>
            <a:endParaRPr lang="en-US" dirty="0"/>
          </a:p>
        </p:txBody>
      </p:sp>
    </p:spTree>
    <p:extLst>
      <p:ext uri="{BB962C8B-B14F-4D97-AF65-F5344CB8AC3E}">
        <p14:creationId xmlns:p14="http://schemas.microsoft.com/office/powerpoint/2010/main" val="1596350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14</a:t>
            </a:fld>
            <a:endParaRPr lang="en-US" dirty="0"/>
          </a:p>
        </p:txBody>
      </p:sp>
    </p:spTree>
    <p:extLst>
      <p:ext uri="{BB962C8B-B14F-4D97-AF65-F5344CB8AC3E}">
        <p14:creationId xmlns:p14="http://schemas.microsoft.com/office/powerpoint/2010/main" val="2626559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15</a:t>
            </a:fld>
            <a:endParaRPr lang="en-US" dirty="0"/>
          </a:p>
        </p:txBody>
      </p:sp>
    </p:spTree>
    <p:extLst>
      <p:ext uri="{BB962C8B-B14F-4D97-AF65-F5344CB8AC3E}">
        <p14:creationId xmlns:p14="http://schemas.microsoft.com/office/powerpoint/2010/main" val="172917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16</a:t>
            </a:fld>
            <a:endParaRPr lang="en-US" dirty="0"/>
          </a:p>
        </p:txBody>
      </p:sp>
    </p:spTree>
    <p:extLst>
      <p:ext uri="{BB962C8B-B14F-4D97-AF65-F5344CB8AC3E}">
        <p14:creationId xmlns:p14="http://schemas.microsoft.com/office/powerpoint/2010/main" val="971276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3</a:t>
            </a:fld>
            <a:endParaRPr lang="en-US" dirty="0"/>
          </a:p>
        </p:txBody>
      </p:sp>
    </p:spTree>
    <p:extLst>
      <p:ext uri="{BB962C8B-B14F-4D97-AF65-F5344CB8AC3E}">
        <p14:creationId xmlns:p14="http://schemas.microsoft.com/office/powerpoint/2010/main" val="307213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4</a:t>
            </a:fld>
            <a:endParaRPr lang="en-US" dirty="0"/>
          </a:p>
        </p:txBody>
      </p:sp>
    </p:spTree>
    <p:extLst>
      <p:ext uri="{BB962C8B-B14F-4D97-AF65-F5344CB8AC3E}">
        <p14:creationId xmlns:p14="http://schemas.microsoft.com/office/powerpoint/2010/main" val="301573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5</a:t>
            </a:fld>
            <a:endParaRPr lang="en-US" dirty="0"/>
          </a:p>
        </p:txBody>
      </p:sp>
    </p:spTree>
    <p:extLst>
      <p:ext uri="{BB962C8B-B14F-4D97-AF65-F5344CB8AC3E}">
        <p14:creationId xmlns:p14="http://schemas.microsoft.com/office/powerpoint/2010/main" val="3244559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6</a:t>
            </a:fld>
            <a:endParaRPr lang="en-US" dirty="0"/>
          </a:p>
        </p:txBody>
      </p:sp>
    </p:spTree>
    <p:extLst>
      <p:ext uri="{BB962C8B-B14F-4D97-AF65-F5344CB8AC3E}">
        <p14:creationId xmlns:p14="http://schemas.microsoft.com/office/powerpoint/2010/main" val="1523674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7</a:t>
            </a:fld>
            <a:endParaRPr lang="en-US" dirty="0"/>
          </a:p>
        </p:txBody>
      </p:sp>
    </p:spTree>
    <p:extLst>
      <p:ext uri="{BB962C8B-B14F-4D97-AF65-F5344CB8AC3E}">
        <p14:creationId xmlns:p14="http://schemas.microsoft.com/office/powerpoint/2010/main" val="2005823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8</a:t>
            </a:fld>
            <a:endParaRPr lang="en-US" dirty="0"/>
          </a:p>
        </p:txBody>
      </p:sp>
    </p:spTree>
    <p:extLst>
      <p:ext uri="{BB962C8B-B14F-4D97-AF65-F5344CB8AC3E}">
        <p14:creationId xmlns:p14="http://schemas.microsoft.com/office/powerpoint/2010/main" val="338606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9</a:t>
            </a:fld>
            <a:endParaRPr lang="en-US" dirty="0"/>
          </a:p>
        </p:txBody>
      </p:sp>
    </p:spTree>
    <p:extLst>
      <p:ext uri="{BB962C8B-B14F-4D97-AF65-F5344CB8AC3E}">
        <p14:creationId xmlns:p14="http://schemas.microsoft.com/office/powerpoint/2010/main" val="2950011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FDE5C-6355-0D44-877D-015D57AA6F10}" type="slidenum">
              <a:rPr lang="en-US" smtClean="0"/>
              <a:t>10</a:t>
            </a:fld>
            <a:endParaRPr lang="en-US" dirty="0"/>
          </a:p>
        </p:txBody>
      </p:sp>
    </p:spTree>
    <p:extLst>
      <p:ext uri="{BB962C8B-B14F-4D97-AF65-F5344CB8AC3E}">
        <p14:creationId xmlns:p14="http://schemas.microsoft.com/office/powerpoint/2010/main" val="4006421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A2E9056-4D5F-1446-8F1C-A8FFB91CAC2C}"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2CE81F-9C37-E84C-A26B-F8989588625F}"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26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2CE81F-9C37-E84C-A26B-F8989588625F}" type="slidenum">
              <a:rPr lang="en-US" smtClean="0"/>
              <a:t>‹#›</a:t>
            </a:fld>
            <a:endParaRPr lang="en-US" dirty="0"/>
          </a:p>
        </p:txBody>
      </p:sp>
    </p:spTree>
    <p:extLst>
      <p:ext uri="{BB962C8B-B14F-4D97-AF65-F5344CB8AC3E}">
        <p14:creationId xmlns:p14="http://schemas.microsoft.com/office/powerpoint/2010/main" val="608550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2CE81F-9C37-E84C-A26B-F8989588625F}"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461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2CE81F-9C37-E84C-A26B-F8989588625F}" type="slidenum">
              <a:rPr lang="en-US" smtClean="0"/>
              <a:t>‹#›</a:t>
            </a:fld>
            <a:endParaRPr lang="en-US" dirty="0"/>
          </a:p>
        </p:txBody>
      </p:sp>
    </p:spTree>
    <p:extLst>
      <p:ext uri="{BB962C8B-B14F-4D97-AF65-F5344CB8AC3E}">
        <p14:creationId xmlns:p14="http://schemas.microsoft.com/office/powerpoint/2010/main" val="80860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2CE81F-9C37-E84C-A26B-F8989588625F}" type="slidenum">
              <a:rPr lang="en-US" smtClean="0"/>
              <a:t>‹#›</a:t>
            </a:fld>
            <a:endParaRPr lang="en-US" dirty="0"/>
          </a:p>
        </p:txBody>
      </p:sp>
    </p:spTree>
    <p:extLst>
      <p:ext uri="{BB962C8B-B14F-4D97-AF65-F5344CB8AC3E}">
        <p14:creationId xmlns:p14="http://schemas.microsoft.com/office/powerpoint/2010/main" val="2662646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2CE81F-9C37-E84C-A26B-F8989588625F}"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70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2CE81F-9C37-E84C-A26B-F8989588625F}" type="slidenum">
              <a:rPr lang="en-US" smtClean="0"/>
              <a:t>‹#›</a:t>
            </a:fld>
            <a:endParaRPr lang="en-US" dirty="0"/>
          </a:p>
        </p:txBody>
      </p:sp>
    </p:spTree>
    <p:extLst>
      <p:ext uri="{BB962C8B-B14F-4D97-AF65-F5344CB8AC3E}">
        <p14:creationId xmlns:p14="http://schemas.microsoft.com/office/powerpoint/2010/main" val="82791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2CE81F-9C37-E84C-A26B-F8989588625F}" type="slidenum">
              <a:rPr lang="en-US" smtClean="0"/>
              <a:t>‹#›</a:t>
            </a:fld>
            <a:endParaRPr lang="en-US" dirty="0"/>
          </a:p>
        </p:txBody>
      </p:sp>
    </p:spTree>
    <p:extLst>
      <p:ext uri="{BB962C8B-B14F-4D97-AF65-F5344CB8AC3E}">
        <p14:creationId xmlns:p14="http://schemas.microsoft.com/office/powerpoint/2010/main" val="93325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2CE81F-9C37-E84C-A26B-F8989588625F}" type="slidenum">
              <a:rPr lang="en-US" smtClean="0"/>
              <a:t>‹#›</a:t>
            </a:fld>
            <a:endParaRPr lang="en-US" dirty="0"/>
          </a:p>
        </p:txBody>
      </p:sp>
    </p:spTree>
    <p:extLst>
      <p:ext uri="{BB962C8B-B14F-4D97-AF65-F5344CB8AC3E}">
        <p14:creationId xmlns:p14="http://schemas.microsoft.com/office/powerpoint/2010/main" val="664338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2CE81F-9C37-E84C-A26B-F8989588625F}" type="slidenum">
              <a:rPr lang="en-US" smtClean="0"/>
              <a:t>‹#›</a:t>
            </a:fld>
            <a:endParaRPr lang="en-US" dirty="0"/>
          </a:p>
        </p:txBody>
      </p:sp>
    </p:spTree>
    <p:extLst>
      <p:ext uri="{BB962C8B-B14F-4D97-AF65-F5344CB8AC3E}">
        <p14:creationId xmlns:p14="http://schemas.microsoft.com/office/powerpoint/2010/main" val="321807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2CE81F-9C37-E84C-A26B-F8989588625F}" type="slidenum">
              <a:rPr lang="en-US" smtClean="0"/>
              <a:t>‹#›</a:t>
            </a:fld>
            <a:endParaRPr lang="en-US" dirty="0"/>
          </a:p>
        </p:txBody>
      </p:sp>
    </p:spTree>
    <p:extLst>
      <p:ext uri="{BB962C8B-B14F-4D97-AF65-F5344CB8AC3E}">
        <p14:creationId xmlns:p14="http://schemas.microsoft.com/office/powerpoint/2010/main" val="222999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2E9056-4D5F-1446-8F1C-A8FFB91CAC2C}"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2CE81F-9C37-E84C-A26B-F8989588625F}"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02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A2E9056-4D5F-1446-8F1C-A8FFB91CAC2C}" type="datetimeFigureOut">
              <a:rPr lang="en-US" smtClean="0"/>
              <a:t>11/18/2019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2CE81F-9C37-E84C-A26B-F8989588625F}"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65504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C0F6-2FB1-5F4C-95C9-7792D9C4352A}"/>
              </a:ext>
            </a:extLst>
          </p:cNvPr>
          <p:cNvSpPr>
            <a:spLocks noGrp="1"/>
          </p:cNvSpPr>
          <p:nvPr>
            <p:ph type="ctrTitle"/>
          </p:nvPr>
        </p:nvSpPr>
        <p:spPr>
          <a:xfrm>
            <a:off x="2706076" y="1395232"/>
            <a:ext cx="6779848" cy="1694811"/>
          </a:xfrm>
          <a:solidFill>
            <a:schemeClr val="bg1"/>
          </a:solidFill>
        </p:spPr>
        <p:txBody>
          <a:bodyPr>
            <a:noAutofit/>
          </a:bodyPr>
          <a:lstStyle/>
          <a:p>
            <a:pPr algn="ctr"/>
            <a:r>
              <a:rPr lang="en-US" sz="5400" b="1" dirty="0"/>
              <a:t>The Dos and Don’ts of HR Documentation</a:t>
            </a:r>
          </a:p>
        </p:txBody>
      </p:sp>
      <p:sp>
        <p:nvSpPr>
          <p:cNvPr id="3" name="Subtitle 2">
            <a:extLst>
              <a:ext uri="{FF2B5EF4-FFF2-40B4-BE49-F238E27FC236}">
                <a16:creationId xmlns:a16="http://schemas.microsoft.com/office/drawing/2014/main" id="{30BE2C74-26FC-CA4D-A879-E773EF3BF151}"/>
              </a:ext>
            </a:extLst>
          </p:cNvPr>
          <p:cNvSpPr>
            <a:spLocks noGrp="1"/>
          </p:cNvSpPr>
          <p:nvPr>
            <p:ph type="subTitle" idx="1"/>
          </p:nvPr>
        </p:nvSpPr>
        <p:spPr>
          <a:xfrm>
            <a:off x="4218191" y="3184518"/>
            <a:ext cx="2904958" cy="488963"/>
          </a:xfrm>
          <a:solidFill>
            <a:schemeClr val="bg1"/>
          </a:solidFill>
        </p:spPr>
        <p:txBody>
          <a:bodyPr>
            <a:noAutofit/>
          </a:bodyPr>
          <a:lstStyle/>
          <a:p>
            <a:pPr algn="ctr"/>
            <a:r>
              <a:rPr lang="en-US" sz="3200" dirty="0"/>
              <a:t>A Deeper Dive</a:t>
            </a:r>
          </a:p>
        </p:txBody>
      </p:sp>
      <p:sp>
        <p:nvSpPr>
          <p:cNvPr id="5" name="Subtitle 2">
            <a:extLst>
              <a:ext uri="{FF2B5EF4-FFF2-40B4-BE49-F238E27FC236}">
                <a16:creationId xmlns:a16="http://schemas.microsoft.com/office/drawing/2014/main" id="{192E43BE-2759-C24F-A275-53EEAB652D12}"/>
              </a:ext>
            </a:extLst>
          </p:cNvPr>
          <p:cNvSpPr txBox="1">
            <a:spLocks/>
          </p:cNvSpPr>
          <p:nvPr/>
        </p:nvSpPr>
        <p:spPr>
          <a:xfrm>
            <a:off x="6226157" y="5208779"/>
            <a:ext cx="2278838" cy="83726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US" b="1" dirty="0"/>
              <a:t>Presented By:</a:t>
            </a:r>
          </a:p>
          <a:p>
            <a:pPr algn="ctr"/>
            <a:r>
              <a:rPr lang="en-US" dirty="0"/>
              <a:t>Gregory Tumolo, Esq.</a:t>
            </a:r>
          </a:p>
        </p:txBody>
      </p:sp>
      <p:pic>
        <p:nvPicPr>
          <p:cNvPr id="6" name="Picture 5">
            <a:extLst>
              <a:ext uri="{FF2B5EF4-FFF2-40B4-BE49-F238E27FC236}">
                <a16:creationId xmlns:a16="http://schemas.microsoft.com/office/drawing/2014/main" id="{2732A5E8-706A-7049-87CF-B0CACFD40A6E}"/>
              </a:ext>
            </a:extLst>
          </p:cNvPr>
          <p:cNvPicPr>
            <a:picLocks noChangeAspect="1"/>
          </p:cNvPicPr>
          <p:nvPr/>
        </p:nvPicPr>
        <p:blipFill>
          <a:blip r:embed="rId2"/>
          <a:stretch>
            <a:fillRect/>
          </a:stretch>
        </p:blipFill>
        <p:spPr>
          <a:xfrm>
            <a:off x="3687005" y="6014383"/>
            <a:ext cx="4817990" cy="843617"/>
          </a:xfrm>
          <a:prstGeom prst="rect">
            <a:avLst/>
          </a:prstGeom>
        </p:spPr>
      </p:pic>
    </p:spTree>
    <p:extLst>
      <p:ext uri="{BB962C8B-B14F-4D97-AF65-F5344CB8AC3E}">
        <p14:creationId xmlns:p14="http://schemas.microsoft.com/office/powerpoint/2010/main" val="989046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5E6A-514A-1949-8C04-9C1C6559AD80}"/>
              </a:ext>
            </a:extLst>
          </p:cNvPr>
          <p:cNvSpPr>
            <a:spLocks noGrp="1"/>
          </p:cNvSpPr>
          <p:nvPr>
            <p:ph type="title"/>
          </p:nvPr>
        </p:nvSpPr>
        <p:spPr>
          <a:xfrm>
            <a:off x="844354" y="993781"/>
            <a:ext cx="9869953" cy="564055"/>
          </a:xfrm>
        </p:spPr>
        <p:txBody>
          <a:bodyPr>
            <a:noAutofit/>
          </a:bodyPr>
          <a:lstStyle/>
          <a:p>
            <a:r>
              <a:rPr lang="en-US" sz="4500" dirty="0"/>
              <a:t>Best Practice # 2 – focus on Behavior</a:t>
            </a:r>
          </a:p>
        </p:txBody>
      </p:sp>
      <p:sp>
        <p:nvSpPr>
          <p:cNvPr id="3" name="Content Placeholder 2">
            <a:extLst>
              <a:ext uri="{FF2B5EF4-FFF2-40B4-BE49-F238E27FC236}">
                <a16:creationId xmlns:a16="http://schemas.microsoft.com/office/drawing/2014/main" id="{6E9DB4B4-544F-2440-BC27-5831F585E077}"/>
              </a:ext>
            </a:extLst>
          </p:cNvPr>
          <p:cNvSpPr>
            <a:spLocks noGrp="1"/>
          </p:cNvSpPr>
          <p:nvPr>
            <p:ph idx="1"/>
          </p:nvPr>
        </p:nvSpPr>
        <p:spPr>
          <a:xfrm>
            <a:off x="844353" y="1663855"/>
            <a:ext cx="10149467" cy="5202896"/>
          </a:xfrm>
        </p:spPr>
        <p:txBody>
          <a:bodyPr>
            <a:normAutofit/>
          </a:bodyPr>
          <a:lstStyle/>
          <a:p>
            <a:pPr marL="128016" lvl="1" indent="0" algn="just">
              <a:buNone/>
            </a:pPr>
            <a:r>
              <a:rPr lang="en-US" sz="2800" b="1" dirty="0"/>
              <a:t>Documentation is effective </a:t>
            </a:r>
            <a:r>
              <a:rPr lang="en-US" sz="2800" b="1" u="sng" dirty="0"/>
              <a:t>only</a:t>
            </a:r>
            <a:r>
              <a:rPr lang="en-US" sz="2800" b="1" dirty="0"/>
              <a:t> if it describes behaviors</a:t>
            </a:r>
          </a:p>
          <a:p>
            <a:pPr lvl="1" algn="just"/>
            <a:r>
              <a:rPr lang="en-US" sz="2400" b="1" dirty="0"/>
              <a:t>Train supervisors to drill down to describe </a:t>
            </a:r>
            <a:r>
              <a:rPr lang="en-US" sz="2400" b="1" u="sng" dirty="0"/>
              <a:t>exactly</a:t>
            </a:r>
            <a:r>
              <a:rPr lang="en-US" sz="2400" b="1" dirty="0"/>
              <a:t> what the employee did or said</a:t>
            </a:r>
          </a:p>
          <a:p>
            <a:pPr lvl="2" algn="just"/>
            <a:r>
              <a:rPr lang="en-US" sz="2000" dirty="0"/>
              <a:t>Employee was “disrespectful.” </a:t>
            </a:r>
            <a:r>
              <a:rPr lang="en-US" sz="2000" dirty="0">
                <a:sym typeface="Wingdings" panose="05000000000000000000" pitchFamily="2" charset="2"/>
              </a:rPr>
              <a:t> </a:t>
            </a:r>
          </a:p>
          <a:p>
            <a:pPr lvl="2" algn="just"/>
            <a:r>
              <a:rPr lang="en-US" sz="2000" dirty="0"/>
              <a:t>Employee “talked down to a colleague.” </a:t>
            </a:r>
            <a:r>
              <a:rPr lang="en-US" sz="2000" dirty="0">
                <a:sym typeface="Wingdings" panose="05000000000000000000" pitchFamily="2" charset="2"/>
              </a:rPr>
              <a:t></a:t>
            </a:r>
          </a:p>
          <a:p>
            <a:pPr lvl="2" algn="just"/>
            <a:r>
              <a:rPr lang="en-US" sz="2000" dirty="0">
                <a:sym typeface="Wingdings" panose="05000000000000000000" pitchFamily="2" charset="2"/>
              </a:rPr>
              <a:t>Employee told a colleague at last Thursday’s team meeting that the task was “so simple that a child could do it.”</a:t>
            </a:r>
            <a:endParaRPr lang="en-US" sz="2000" dirty="0"/>
          </a:p>
          <a:p>
            <a:pPr lvl="1" algn="just"/>
            <a:r>
              <a:rPr lang="en-US" sz="2400" b="1" dirty="0"/>
              <a:t>Use objective vs. subjective measures of conduct or performance</a:t>
            </a:r>
          </a:p>
          <a:p>
            <a:pPr lvl="2" algn="just"/>
            <a:r>
              <a:rPr lang="en-US" sz="2000" dirty="0"/>
              <a:t>“</a:t>
            </a:r>
            <a:r>
              <a:rPr lang="en-US" sz="2000" u="sng" dirty="0"/>
              <a:t>In my opinion</a:t>
            </a:r>
            <a:r>
              <a:rPr lang="en-US" sz="2000" dirty="0"/>
              <a:t>, Sandra is failing in her current role.” </a:t>
            </a:r>
          </a:p>
          <a:p>
            <a:pPr marL="310896" lvl="2" indent="0" algn="just">
              <a:buNone/>
            </a:pPr>
            <a:r>
              <a:rPr lang="en-US" sz="2000" u="sng" dirty="0"/>
              <a:t>VS</a:t>
            </a:r>
          </a:p>
          <a:p>
            <a:pPr lvl="2" algn="just"/>
            <a:r>
              <a:rPr lang="en-US" sz="2000" dirty="0"/>
              <a:t>“Sandra failed to submit her updated project budget by the October 1</a:t>
            </a:r>
            <a:r>
              <a:rPr lang="en-US" sz="2000" baseline="30000" dirty="0"/>
              <a:t>st</a:t>
            </a:r>
            <a:r>
              <a:rPr lang="en-US" sz="2000" dirty="0"/>
              <a:t> deadline. This is her third missed deadline in a row.”</a:t>
            </a:r>
          </a:p>
        </p:txBody>
      </p:sp>
    </p:spTree>
    <p:extLst>
      <p:ext uri="{BB962C8B-B14F-4D97-AF65-F5344CB8AC3E}">
        <p14:creationId xmlns:p14="http://schemas.microsoft.com/office/powerpoint/2010/main" val="112989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5E6A-514A-1949-8C04-9C1C6559AD80}"/>
              </a:ext>
            </a:extLst>
          </p:cNvPr>
          <p:cNvSpPr>
            <a:spLocks noGrp="1"/>
          </p:cNvSpPr>
          <p:nvPr>
            <p:ph type="title"/>
          </p:nvPr>
        </p:nvSpPr>
        <p:spPr>
          <a:xfrm>
            <a:off x="844354" y="993781"/>
            <a:ext cx="9869953" cy="564055"/>
          </a:xfrm>
        </p:spPr>
        <p:txBody>
          <a:bodyPr>
            <a:noAutofit/>
          </a:bodyPr>
          <a:lstStyle/>
          <a:p>
            <a:r>
              <a:rPr lang="en-US" sz="4500" dirty="0"/>
              <a:t>Best Practice # 2 – focus on Behavior </a:t>
            </a:r>
            <a:r>
              <a:rPr lang="en-US" sz="2000" dirty="0"/>
              <a:t>(cont.)</a:t>
            </a:r>
          </a:p>
        </p:txBody>
      </p:sp>
      <p:sp>
        <p:nvSpPr>
          <p:cNvPr id="3" name="Content Placeholder 2">
            <a:extLst>
              <a:ext uri="{FF2B5EF4-FFF2-40B4-BE49-F238E27FC236}">
                <a16:creationId xmlns:a16="http://schemas.microsoft.com/office/drawing/2014/main" id="{6E9DB4B4-544F-2440-BC27-5831F585E077}"/>
              </a:ext>
            </a:extLst>
          </p:cNvPr>
          <p:cNvSpPr>
            <a:spLocks noGrp="1"/>
          </p:cNvSpPr>
          <p:nvPr>
            <p:ph idx="1"/>
          </p:nvPr>
        </p:nvSpPr>
        <p:spPr>
          <a:xfrm>
            <a:off x="844353" y="1663855"/>
            <a:ext cx="10149467" cy="5202896"/>
          </a:xfrm>
        </p:spPr>
        <p:txBody>
          <a:bodyPr>
            <a:normAutofit/>
          </a:bodyPr>
          <a:lstStyle/>
          <a:p>
            <a:pPr marL="128016" lvl="1" indent="0" algn="just">
              <a:buNone/>
            </a:pPr>
            <a:r>
              <a:rPr lang="en-US" sz="2800" b="1" dirty="0"/>
              <a:t>Documentation is effective </a:t>
            </a:r>
            <a:r>
              <a:rPr lang="en-US" sz="2800" b="1" u="sng" dirty="0"/>
              <a:t>only</a:t>
            </a:r>
            <a:r>
              <a:rPr lang="en-US" sz="2800" b="1" dirty="0"/>
              <a:t> if it describes behaviors</a:t>
            </a:r>
          </a:p>
          <a:p>
            <a:pPr lvl="1" algn="just"/>
            <a:r>
              <a:rPr lang="en-US" sz="2400" b="1" dirty="0"/>
              <a:t>Whenever possible, provide concrete examples</a:t>
            </a:r>
            <a:endParaRPr lang="en-US" sz="2400" dirty="0"/>
          </a:p>
          <a:p>
            <a:pPr lvl="2" algn="just"/>
            <a:r>
              <a:rPr lang="en-US" sz="2000" dirty="0"/>
              <a:t>“You have not been meeting your production quota.”</a:t>
            </a:r>
          </a:p>
          <a:p>
            <a:pPr marL="310896" lvl="2" indent="0" algn="just">
              <a:buNone/>
            </a:pPr>
            <a:r>
              <a:rPr lang="en-US" sz="2000" u="sng" dirty="0"/>
              <a:t>VS</a:t>
            </a:r>
          </a:p>
          <a:p>
            <a:pPr lvl="2" algn="just"/>
            <a:r>
              <a:rPr lang="en-US" sz="2000" dirty="0"/>
              <a:t>For the past four (4) months, your production output has been less than 40% of your quota of 100 widgets assembled per week.”</a:t>
            </a:r>
          </a:p>
          <a:p>
            <a:pPr lvl="1" algn="just"/>
            <a:r>
              <a:rPr lang="en-US" sz="2400" b="1" dirty="0"/>
              <a:t>Examples of co-worker and customer impacts are also effective</a:t>
            </a:r>
            <a:endParaRPr lang="en-US" sz="2400" dirty="0"/>
          </a:p>
          <a:p>
            <a:pPr lvl="2" algn="just"/>
            <a:r>
              <a:rPr lang="en-US" sz="2000" dirty="0"/>
              <a:t>“As a result of your failure to submit your data by the 5:00 pm deadline, your colleagues had to work through the night to meet the 7:00 am submission deadline.”</a:t>
            </a:r>
          </a:p>
          <a:p>
            <a:pPr lvl="2" algn="just"/>
            <a:r>
              <a:rPr lang="en-US" sz="2000" dirty="0"/>
              <a:t>“The budget that you prepared as a member of the project team resulted in a cost savings for the client of $2.5 million.”</a:t>
            </a:r>
          </a:p>
          <a:p>
            <a:pPr lvl="2"/>
            <a:endParaRPr lang="en-US" sz="2000" dirty="0"/>
          </a:p>
        </p:txBody>
      </p:sp>
    </p:spTree>
    <p:extLst>
      <p:ext uri="{BB962C8B-B14F-4D97-AF65-F5344CB8AC3E}">
        <p14:creationId xmlns:p14="http://schemas.microsoft.com/office/powerpoint/2010/main" val="2122852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5E6A-514A-1949-8C04-9C1C6559AD80}"/>
              </a:ext>
            </a:extLst>
          </p:cNvPr>
          <p:cNvSpPr>
            <a:spLocks noGrp="1"/>
          </p:cNvSpPr>
          <p:nvPr>
            <p:ph type="title"/>
          </p:nvPr>
        </p:nvSpPr>
        <p:spPr>
          <a:xfrm>
            <a:off x="844354" y="993781"/>
            <a:ext cx="11347646" cy="564055"/>
          </a:xfrm>
        </p:spPr>
        <p:txBody>
          <a:bodyPr>
            <a:noAutofit/>
          </a:bodyPr>
          <a:lstStyle/>
          <a:p>
            <a:r>
              <a:rPr lang="en-US" sz="4500" dirty="0"/>
              <a:t>Best Practice # 3 – get the employee’s input</a:t>
            </a:r>
          </a:p>
        </p:txBody>
      </p:sp>
      <p:sp>
        <p:nvSpPr>
          <p:cNvPr id="3" name="Content Placeholder 2">
            <a:extLst>
              <a:ext uri="{FF2B5EF4-FFF2-40B4-BE49-F238E27FC236}">
                <a16:creationId xmlns:a16="http://schemas.microsoft.com/office/drawing/2014/main" id="{6E9DB4B4-544F-2440-BC27-5831F585E077}"/>
              </a:ext>
            </a:extLst>
          </p:cNvPr>
          <p:cNvSpPr>
            <a:spLocks noGrp="1"/>
          </p:cNvSpPr>
          <p:nvPr>
            <p:ph idx="1"/>
          </p:nvPr>
        </p:nvSpPr>
        <p:spPr>
          <a:xfrm>
            <a:off x="844355" y="1735786"/>
            <a:ext cx="10296612" cy="4948793"/>
          </a:xfrm>
        </p:spPr>
        <p:txBody>
          <a:bodyPr>
            <a:normAutofit/>
          </a:bodyPr>
          <a:lstStyle/>
          <a:p>
            <a:pPr algn="just"/>
            <a:r>
              <a:rPr lang="en-US" sz="2800" b="1" dirty="0"/>
              <a:t>Avoid a rush to judgment when preparing documentation</a:t>
            </a:r>
          </a:p>
          <a:p>
            <a:pPr lvl="1" algn="just"/>
            <a:r>
              <a:rPr lang="en-US" sz="2400" dirty="0"/>
              <a:t>Take the time to ask the employee why expectations are not being met</a:t>
            </a:r>
          </a:p>
          <a:p>
            <a:pPr lvl="1" algn="just"/>
            <a:r>
              <a:rPr lang="en-US" sz="2400" dirty="0"/>
              <a:t>Shows that you attempted to be fair and reasonable</a:t>
            </a:r>
            <a:endParaRPr lang="en-US" sz="2400" u="sng" dirty="0"/>
          </a:p>
          <a:p>
            <a:pPr lvl="1" algn="just"/>
            <a:r>
              <a:rPr lang="en-US" sz="2400" dirty="0"/>
              <a:t>You may be surprised by what you discover</a:t>
            </a:r>
          </a:p>
          <a:p>
            <a:pPr lvl="2" algn="just"/>
            <a:r>
              <a:rPr lang="en-US" sz="2000" dirty="0"/>
              <a:t>Need to initiative interactive process regarding reasonable accommodation</a:t>
            </a:r>
          </a:p>
          <a:p>
            <a:pPr lvl="2" algn="just"/>
            <a:r>
              <a:rPr lang="en-US" sz="2000" dirty="0"/>
              <a:t>Need to discuss job-protected leave under state or federal law</a:t>
            </a:r>
          </a:p>
          <a:p>
            <a:pPr lvl="2" algn="just"/>
            <a:r>
              <a:rPr lang="en-US" sz="2000" dirty="0"/>
              <a:t>Need to conduct investigation into potential misconduct</a:t>
            </a:r>
          </a:p>
          <a:p>
            <a:pPr lvl="2" algn="just"/>
            <a:r>
              <a:rPr lang="en-US" sz="2000" dirty="0"/>
              <a:t>Need to implement remedial measures</a:t>
            </a:r>
          </a:p>
          <a:p>
            <a:pPr lvl="2" algn="just"/>
            <a:r>
              <a:rPr lang="en-US" sz="2000" dirty="0"/>
              <a:t>Need to provide additional education, resources, training to do the job</a:t>
            </a:r>
          </a:p>
          <a:p>
            <a:pPr lvl="2" algn="just"/>
            <a:r>
              <a:rPr lang="en-US" sz="2000" dirty="0"/>
              <a:t>Need to notify law enforcement of potential threat</a:t>
            </a:r>
          </a:p>
          <a:p>
            <a:pPr lvl="2" algn="just"/>
            <a:r>
              <a:rPr lang="en-US" sz="2000" dirty="0"/>
              <a:t>Need to put workers’ compensation carrier on notice of a potential claim</a:t>
            </a:r>
          </a:p>
          <a:p>
            <a:pPr lvl="2"/>
            <a:endParaRPr lang="en-US" sz="2000" dirty="0"/>
          </a:p>
        </p:txBody>
      </p:sp>
    </p:spTree>
    <p:extLst>
      <p:ext uri="{BB962C8B-B14F-4D97-AF65-F5344CB8AC3E}">
        <p14:creationId xmlns:p14="http://schemas.microsoft.com/office/powerpoint/2010/main" val="2138738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5E6A-514A-1949-8C04-9C1C6559AD80}"/>
              </a:ext>
            </a:extLst>
          </p:cNvPr>
          <p:cNvSpPr>
            <a:spLocks noGrp="1"/>
          </p:cNvSpPr>
          <p:nvPr>
            <p:ph type="title"/>
          </p:nvPr>
        </p:nvSpPr>
        <p:spPr>
          <a:xfrm>
            <a:off x="779929" y="1039906"/>
            <a:ext cx="9686674" cy="531906"/>
          </a:xfrm>
        </p:spPr>
        <p:txBody>
          <a:bodyPr>
            <a:noAutofit/>
          </a:bodyPr>
          <a:lstStyle/>
          <a:p>
            <a:r>
              <a:rPr lang="en-US" sz="4500" dirty="0"/>
              <a:t>Best Practice # 4 – Create an Action Plan</a:t>
            </a:r>
          </a:p>
        </p:txBody>
      </p:sp>
      <p:sp>
        <p:nvSpPr>
          <p:cNvPr id="3" name="Content Placeholder 2">
            <a:extLst>
              <a:ext uri="{FF2B5EF4-FFF2-40B4-BE49-F238E27FC236}">
                <a16:creationId xmlns:a16="http://schemas.microsoft.com/office/drawing/2014/main" id="{6E9DB4B4-544F-2440-BC27-5831F585E077}"/>
              </a:ext>
            </a:extLst>
          </p:cNvPr>
          <p:cNvSpPr>
            <a:spLocks noGrp="1"/>
          </p:cNvSpPr>
          <p:nvPr>
            <p:ph idx="1"/>
          </p:nvPr>
        </p:nvSpPr>
        <p:spPr>
          <a:xfrm>
            <a:off x="779928" y="1930399"/>
            <a:ext cx="10297975" cy="4823485"/>
          </a:xfrm>
        </p:spPr>
        <p:txBody>
          <a:bodyPr>
            <a:normAutofit/>
          </a:bodyPr>
          <a:lstStyle/>
          <a:p>
            <a:pPr algn="just"/>
            <a:r>
              <a:rPr lang="en-US" sz="2400" b="1" dirty="0"/>
              <a:t>If conduct and/or performance described needs to improve, be detailed</a:t>
            </a:r>
          </a:p>
          <a:p>
            <a:pPr lvl="1" algn="just"/>
            <a:r>
              <a:rPr lang="en-US" sz="2000" dirty="0"/>
              <a:t>What </a:t>
            </a:r>
            <a:r>
              <a:rPr lang="en-US" sz="2000" u="sng" dirty="0"/>
              <a:t>specific</a:t>
            </a:r>
            <a:r>
              <a:rPr lang="en-US" sz="2000" dirty="0"/>
              <a:t> steps does employee need to take to meet expectations</a:t>
            </a:r>
          </a:p>
          <a:p>
            <a:pPr lvl="1" algn="just"/>
            <a:r>
              <a:rPr lang="en-US" sz="2000" dirty="0"/>
              <a:t>What </a:t>
            </a:r>
            <a:r>
              <a:rPr lang="en-US" sz="2000" u="sng" dirty="0"/>
              <a:t>specific</a:t>
            </a:r>
            <a:r>
              <a:rPr lang="en-US" sz="2000" dirty="0"/>
              <a:t> steps will manager or supervisor take to assist employee to meet expectations</a:t>
            </a:r>
          </a:p>
          <a:p>
            <a:pPr lvl="1" algn="just"/>
            <a:r>
              <a:rPr lang="en-US" sz="2000" dirty="0"/>
              <a:t>Does not have to be as detailed as a performance improvement plan (PIP)</a:t>
            </a:r>
          </a:p>
          <a:p>
            <a:pPr algn="just"/>
            <a:r>
              <a:rPr lang="en-US" sz="2400" b="1" dirty="0"/>
              <a:t>Avoid vague expressions of time for necessary improvement</a:t>
            </a:r>
          </a:p>
          <a:p>
            <a:pPr lvl="1" algn="just"/>
            <a:r>
              <a:rPr lang="en-US" sz="2000" dirty="0"/>
              <a:t>“We expect you to turn things around </a:t>
            </a:r>
            <a:r>
              <a:rPr lang="en-US" sz="2000" u="sng" dirty="0"/>
              <a:t>as soon as possible</a:t>
            </a:r>
            <a:r>
              <a:rPr lang="en-US" sz="2000" dirty="0"/>
              <a:t>.”</a:t>
            </a:r>
          </a:p>
          <a:p>
            <a:pPr lvl="1" algn="just"/>
            <a:r>
              <a:rPr lang="en-US" sz="2000" dirty="0"/>
              <a:t>“You must demonstrate </a:t>
            </a:r>
            <a:r>
              <a:rPr lang="en-US" sz="2000" u="sng" dirty="0"/>
              <a:t>immediate</a:t>
            </a:r>
            <a:r>
              <a:rPr lang="en-US" sz="2000" dirty="0"/>
              <a:t> and sustained improvement.”</a:t>
            </a:r>
          </a:p>
          <a:p>
            <a:pPr lvl="1" algn="just"/>
            <a:r>
              <a:rPr lang="en-US" sz="2000" dirty="0"/>
              <a:t>“I will let you know when your performance has improved </a:t>
            </a:r>
            <a:r>
              <a:rPr lang="en-US" sz="2000" u="sng" dirty="0"/>
              <a:t>to my satisfaction</a:t>
            </a:r>
            <a:r>
              <a:rPr lang="en-US" sz="2000" dirty="0"/>
              <a:t>.”</a:t>
            </a:r>
          </a:p>
          <a:p>
            <a:pPr algn="just"/>
            <a:r>
              <a:rPr lang="en-US" sz="2400" b="1" dirty="0"/>
              <a:t>Exercise caution when setting deadlines</a:t>
            </a:r>
          </a:p>
          <a:p>
            <a:pPr lvl="1" algn="just"/>
            <a:r>
              <a:rPr lang="en-US" sz="2000" dirty="0"/>
              <a:t>Deadlines must be attainable—don’t set the employee up to fail!</a:t>
            </a:r>
          </a:p>
          <a:p>
            <a:pPr lvl="1" algn="just"/>
            <a:r>
              <a:rPr lang="en-US" sz="2000" dirty="0"/>
              <a:t>Only use firm deadlines if you intend to adhere to it</a:t>
            </a:r>
            <a:endParaRPr lang="en-US" dirty="0"/>
          </a:p>
          <a:p>
            <a:pPr lvl="1"/>
            <a:endParaRPr lang="en-US" dirty="0"/>
          </a:p>
          <a:p>
            <a:pPr lvl="2"/>
            <a:endParaRPr lang="en-US" dirty="0"/>
          </a:p>
          <a:p>
            <a:pPr lvl="2"/>
            <a:endParaRPr lang="en-US" dirty="0"/>
          </a:p>
        </p:txBody>
      </p:sp>
    </p:spTree>
    <p:extLst>
      <p:ext uri="{BB962C8B-B14F-4D97-AF65-F5344CB8AC3E}">
        <p14:creationId xmlns:p14="http://schemas.microsoft.com/office/powerpoint/2010/main" val="2804947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5E6A-514A-1949-8C04-9C1C6559AD80}"/>
              </a:ext>
            </a:extLst>
          </p:cNvPr>
          <p:cNvSpPr>
            <a:spLocks noGrp="1"/>
          </p:cNvSpPr>
          <p:nvPr>
            <p:ph type="title"/>
          </p:nvPr>
        </p:nvSpPr>
        <p:spPr>
          <a:xfrm>
            <a:off x="779929" y="1039906"/>
            <a:ext cx="9686674" cy="531906"/>
          </a:xfrm>
        </p:spPr>
        <p:txBody>
          <a:bodyPr>
            <a:noAutofit/>
          </a:bodyPr>
          <a:lstStyle/>
          <a:p>
            <a:r>
              <a:rPr lang="en-US" sz="4500" dirty="0"/>
              <a:t>Best Practice # 5 – the follow-up</a:t>
            </a:r>
          </a:p>
        </p:txBody>
      </p:sp>
      <p:sp>
        <p:nvSpPr>
          <p:cNvPr id="3" name="Content Placeholder 2">
            <a:extLst>
              <a:ext uri="{FF2B5EF4-FFF2-40B4-BE49-F238E27FC236}">
                <a16:creationId xmlns:a16="http://schemas.microsoft.com/office/drawing/2014/main" id="{6E9DB4B4-544F-2440-BC27-5831F585E077}"/>
              </a:ext>
            </a:extLst>
          </p:cNvPr>
          <p:cNvSpPr>
            <a:spLocks noGrp="1"/>
          </p:cNvSpPr>
          <p:nvPr>
            <p:ph idx="1"/>
          </p:nvPr>
        </p:nvSpPr>
        <p:spPr>
          <a:xfrm>
            <a:off x="779929" y="1930399"/>
            <a:ext cx="10508182" cy="4823485"/>
          </a:xfrm>
        </p:spPr>
        <p:txBody>
          <a:bodyPr>
            <a:normAutofit/>
          </a:bodyPr>
          <a:lstStyle/>
          <a:p>
            <a:pPr algn="just"/>
            <a:r>
              <a:rPr lang="en-US" sz="2400" b="1" dirty="0"/>
              <a:t>The follow-up is </a:t>
            </a:r>
            <a:r>
              <a:rPr lang="en-US" sz="2400" b="1" u="sng" dirty="0"/>
              <a:t>essential</a:t>
            </a:r>
            <a:r>
              <a:rPr lang="en-US" sz="2400" b="1" dirty="0"/>
              <a:t> for HR documentation to be effective</a:t>
            </a:r>
          </a:p>
          <a:p>
            <a:pPr lvl="1" algn="just"/>
            <a:r>
              <a:rPr lang="en-US" sz="2000" dirty="0"/>
              <a:t>Holds employee accountable for meeting or failing to meet expectations</a:t>
            </a:r>
          </a:p>
          <a:p>
            <a:pPr lvl="1" algn="just"/>
            <a:r>
              <a:rPr lang="en-US" sz="2000" dirty="0"/>
              <a:t>Holds employer accountable for following its own policies and procedures</a:t>
            </a:r>
          </a:p>
          <a:p>
            <a:pPr algn="just"/>
            <a:r>
              <a:rPr lang="en-US" sz="2400" b="1" dirty="0"/>
              <a:t>Employees need to know what will happen at the follow-up meeting</a:t>
            </a:r>
          </a:p>
          <a:p>
            <a:pPr lvl="1" algn="just"/>
            <a:r>
              <a:rPr lang="en-US" sz="2000" dirty="0"/>
              <a:t>What conduct or performance standard will be reviewed</a:t>
            </a:r>
          </a:p>
          <a:p>
            <a:pPr lvl="1" algn="just"/>
            <a:r>
              <a:rPr lang="en-US" sz="2000" dirty="0"/>
              <a:t>Specific changes or improvements expected at the follow-up</a:t>
            </a:r>
          </a:p>
          <a:p>
            <a:pPr lvl="1" algn="just"/>
            <a:r>
              <a:rPr lang="en-US" sz="2000" dirty="0"/>
              <a:t>Any additional education, training, or resources to be made available prior to the follow-up</a:t>
            </a:r>
          </a:p>
          <a:p>
            <a:pPr lvl="1" algn="just"/>
            <a:r>
              <a:rPr lang="en-US" sz="2000" dirty="0"/>
              <a:t>Clearly describe consequences if expectations are not met</a:t>
            </a:r>
            <a:endParaRPr lang="en-US" dirty="0"/>
          </a:p>
          <a:p>
            <a:pPr lvl="2"/>
            <a:endParaRPr lang="en-US" dirty="0"/>
          </a:p>
          <a:p>
            <a:pPr lvl="2"/>
            <a:endParaRPr lang="en-US" dirty="0"/>
          </a:p>
        </p:txBody>
      </p:sp>
    </p:spTree>
    <p:extLst>
      <p:ext uri="{BB962C8B-B14F-4D97-AF65-F5344CB8AC3E}">
        <p14:creationId xmlns:p14="http://schemas.microsoft.com/office/powerpoint/2010/main" val="3130245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9B12-4D96-4173-9065-59BF556D1455}"/>
              </a:ext>
            </a:extLst>
          </p:cNvPr>
          <p:cNvSpPr>
            <a:spLocks noGrp="1"/>
          </p:cNvSpPr>
          <p:nvPr>
            <p:ph type="title"/>
          </p:nvPr>
        </p:nvSpPr>
        <p:spPr/>
        <p:txBody>
          <a:bodyPr>
            <a:normAutofit/>
          </a:bodyPr>
          <a:lstStyle/>
          <a:p>
            <a:r>
              <a:rPr lang="en-US" sz="4400" dirty="0"/>
              <a:t>Best Practice # 6 – UNDERSTAND YOUR DOCUMENT RETENTION OBLIGATIONS</a:t>
            </a:r>
          </a:p>
        </p:txBody>
      </p:sp>
      <p:sp>
        <p:nvSpPr>
          <p:cNvPr id="3" name="Content Placeholder 2">
            <a:extLst>
              <a:ext uri="{FF2B5EF4-FFF2-40B4-BE49-F238E27FC236}">
                <a16:creationId xmlns:a16="http://schemas.microsoft.com/office/drawing/2014/main" id="{10B14308-A1B7-467C-B4E0-1C32A0DD9DD3}"/>
              </a:ext>
            </a:extLst>
          </p:cNvPr>
          <p:cNvSpPr>
            <a:spLocks noGrp="1"/>
          </p:cNvSpPr>
          <p:nvPr>
            <p:ph idx="1"/>
          </p:nvPr>
        </p:nvSpPr>
        <p:spPr>
          <a:xfrm>
            <a:off x="1024127" y="2002220"/>
            <a:ext cx="9720073" cy="4855779"/>
          </a:xfrm>
        </p:spPr>
        <p:txBody>
          <a:bodyPr>
            <a:normAutofit fontScale="92500" lnSpcReduction="10000"/>
          </a:bodyPr>
          <a:lstStyle/>
          <a:p>
            <a:pPr marL="0" indent="0" algn="just">
              <a:buNone/>
            </a:pPr>
            <a:r>
              <a:rPr lang="en-US" sz="2400" b="1" dirty="0"/>
              <a:t>Develop and implement a records retention policy</a:t>
            </a:r>
          </a:p>
          <a:p>
            <a:pPr lvl="1" algn="just"/>
            <a:r>
              <a:rPr lang="en-US" sz="2000" dirty="0"/>
              <a:t>What constitutes a “record”</a:t>
            </a:r>
          </a:p>
          <a:p>
            <a:pPr lvl="1" algn="just"/>
            <a:r>
              <a:rPr lang="en-US" sz="2000" dirty="0"/>
              <a:t>What is the applicable retention period</a:t>
            </a:r>
          </a:p>
          <a:p>
            <a:pPr lvl="1" algn="just"/>
            <a:r>
              <a:rPr lang="en-US" sz="2000" dirty="0"/>
              <a:t>Who has the right to access records and how often</a:t>
            </a:r>
          </a:p>
          <a:p>
            <a:pPr lvl="1" algn="just"/>
            <a:r>
              <a:rPr lang="en-US" sz="2000" dirty="0"/>
              <a:t>How records will be disposed of</a:t>
            </a:r>
            <a:endParaRPr lang="en-US" sz="2400" b="1" dirty="0"/>
          </a:p>
          <a:p>
            <a:pPr marL="0" indent="0" algn="just">
              <a:buNone/>
            </a:pPr>
            <a:r>
              <a:rPr lang="en-US" sz="2400" b="1" dirty="0"/>
              <a:t>Documents to be maintained separately</a:t>
            </a:r>
          </a:p>
          <a:p>
            <a:pPr lvl="1" algn="just"/>
            <a:r>
              <a:rPr lang="en-US" sz="2000" dirty="0"/>
              <a:t>Immigration forms (e.g., Form I-9)</a:t>
            </a:r>
          </a:p>
          <a:p>
            <a:pPr lvl="1" algn="just"/>
            <a:r>
              <a:rPr lang="en-US" sz="2000" dirty="0"/>
              <a:t>Background check information</a:t>
            </a:r>
          </a:p>
          <a:p>
            <a:pPr lvl="1" algn="just"/>
            <a:r>
              <a:rPr lang="en-US" sz="2000" dirty="0"/>
              <a:t>Benefit plan documents (e.g., 401(k), beneficiary designations)</a:t>
            </a:r>
          </a:p>
          <a:p>
            <a:pPr lvl="1" algn="just"/>
            <a:r>
              <a:rPr lang="en-US" sz="2000" dirty="0"/>
              <a:t>Medical records (e.g., FMLA leave, ADA medical certification)</a:t>
            </a:r>
          </a:p>
          <a:p>
            <a:pPr lvl="1" algn="just"/>
            <a:r>
              <a:rPr lang="en-US" sz="2000" dirty="0"/>
              <a:t>Consumer-related credit information (e.g., credit reports)</a:t>
            </a:r>
          </a:p>
          <a:p>
            <a:pPr lvl="1" algn="just"/>
            <a:r>
              <a:rPr lang="en-US" sz="2000" dirty="0"/>
              <a:t>Employee health and safety records (e.g., OSHA records)</a:t>
            </a:r>
          </a:p>
          <a:p>
            <a:pPr lvl="1" algn="just"/>
            <a:r>
              <a:rPr lang="en-US" sz="2000" dirty="0"/>
              <a:t>Employee personnel records (e.g., job performance, promotions, transfers, compensation, attendance, training, discipline)</a:t>
            </a:r>
          </a:p>
          <a:p>
            <a:pPr marL="128016" lvl="1" indent="0">
              <a:buNone/>
            </a:pPr>
            <a:endParaRPr lang="en-US" sz="2000" dirty="0"/>
          </a:p>
        </p:txBody>
      </p:sp>
    </p:spTree>
    <p:extLst>
      <p:ext uri="{BB962C8B-B14F-4D97-AF65-F5344CB8AC3E}">
        <p14:creationId xmlns:p14="http://schemas.microsoft.com/office/powerpoint/2010/main" val="383636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9B12-4D96-4173-9065-59BF556D1455}"/>
              </a:ext>
            </a:extLst>
          </p:cNvPr>
          <p:cNvSpPr>
            <a:spLocks noGrp="1"/>
          </p:cNvSpPr>
          <p:nvPr>
            <p:ph type="title"/>
          </p:nvPr>
        </p:nvSpPr>
        <p:spPr/>
        <p:txBody>
          <a:bodyPr>
            <a:normAutofit/>
          </a:bodyPr>
          <a:lstStyle/>
          <a:p>
            <a:r>
              <a:rPr lang="en-US" sz="4400" dirty="0"/>
              <a:t>Best Practice # 6 – UNDERSTAND YOUR DOCUMENT RETENTION OBLIGATIONS </a:t>
            </a:r>
            <a:r>
              <a:rPr lang="en-US" sz="2000" dirty="0"/>
              <a:t>(CONT.)</a:t>
            </a:r>
          </a:p>
        </p:txBody>
      </p:sp>
      <p:sp>
        <p:nvSpPr>
          <p:cNvPr id="3" name="Content Placeholder 2">
            <a:extLst>
              <a:ext uri="{FF2B5EF4-FFF2-40B4-BE49-F238E27FC236}">
                <a16:creationId xmlns:a16="http://schemas.microsoft.com/office/drawing/2014/main" id="{10B14308-A1B7-467C-B4E0-1C32A0DD9DD3}"/>
              </a:ext>
            </a:extLst>
          </p:cNvPr>
          <p:cNvSpPr>
            <a:spLocks noGrp="1"/>
          </p:cNvSpPr>
          <p:nvPr>
            <p:ph idx="1"/>
          </p:nvPr>
        </p:nvSpPr>
        <p:spPr>
          <a:xfrm>
            <a:off x="1024128" y="1928648"/>
            <a:ext cx="9720073" cy="4023360"/>
          </a:xfrm>
        </p:spPr>
        <p:txBody>
          <a:bodyPr>
            <a:normAutofit/>
          </a:bodyPr>
          <a:lstStyle/>
          <a:p>
            <a:pPr marL="0" indent="0">
              <a:buNone/>
            </a:pPr>
            <a:r>
              <a:rPr lang="en-US" sz="2400" b="1" dirty="0"/>
              <a:t>Destruction of records</a:t>
            </a:r>
          </a:p>
          <a:p>
            <a:pPr lvl="1"/>
            <a:r>
              <a:rPr lang="en-US" sz="2000" dirty="0"/>
              <a:t>Consult state and federal retention requirements </a:t>
            </a:r>
            <a:r>
              <a:rPr lang="en-US" sz="2000" u="sng" dirty="0"/>
              <a:t>before</a:t>
            </a:r>
            <a:r>
              <a:rPr lang="en-US" sz="2000" dirty="0"/>
              <a:t> destruction</a:t>
            </a:r>
          </a:p>
          <a:p>
            <a:pPr lvl="1"/>
            <a:r>
              <a:rPr lang="en-US" sz="2000" dirty="0"/>
              <a:t>Understand best practices for destruction of physical and electronic records</a:t>
            </a:r>
          </a:p>
          <a:p>
            <a:pPr marL="0" indent="0">
              <a:buNone/>
            </a:pPr>
            <a:r>
              <a:rPr lang="en-US" sz="2400" b="1" dirty="0"/>
              <a:t>Litigation holds</a:t>
            </a:r>
          </a:p>
          <a:p>
            <a:pPr lvl="1"/>
            <a:r>
              <a:rPr lang="en-US" sz="2000" dirty="0"/>
              <a:t>Records must be maintained if litigation is threatened or pending</a:t>
            </a:r>
          </a:p>
          <a:p>
            <a:pPr lvl="1"/>
            <a:r>
              <a:rPr lang="en-US" sz="2000" dirty="0"/>
              <a:t>Do </a:t>
            </a:r>
            <a:r>
              <a:rPr lang="en-US" sz="2000" u="sng" dirty="0"/>
              <a:t>not</a:t>
            </a:r>
            <a:r>
              <a:rPr lang="en-US" sz="2000" dirty="0"/>
              <a:t> wait for a litigation hold notice from plaintiff’s counsel to retain relevant documents</a:t>
            </a:r>
          </a:p>
          <a:p>
            <a:pPr lvl="1"/>
            <a:r>
              <a:rPr lang="en-US" sz="2000" dirty="0"/>
              <a:t>IT should be notified to suspend automatic deletion of emails</a:t>
            </a:r>
          </a:p>
          <a:p>
            <a:pPr marL="128016" lvl="1" indent="0">
              <a:buNone/>
            </a:pPr>
            <a:endParaRPr lang="en-US" sz="2000" dirty="0"/>
          </a:p>
        </p:txBody>
      </p:sp>
    </p:spTree>
    <p:extLst>
      <p:ext uri="{BB962C8B-B14F-4D97-AF65-F5344CB8AC3E}">
        <p14:creationId xmlns:p14="http://schemas.microsoft.com/office/powerpoint/2010/main" val="1616774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D287B-EA19-CB48-B79F-371D332456E7}"/>
              </a:ext>
            </a:extLst>
          </p:cNvPr>
          <p:cNvSpPr>
            <a:spLocks noGrp="1"/>
          </p:cNvSpPr>
          <p:nvPr>
            <p:ph type="title"/>
          </p:nvPr>
        </p:nvSpPr>
        <p:spPr>
          <a:xfrm>
            <a:off x="757761" y="951524"/>
            <a:ext cx="2263346" cy="669823"/>
          </a:xfrm>
        </p:spPr>
        <p:txBody>
          <a:bodyPr>
            <a:normAutofit/>
          </a:bodyPr>
          <a:lstStyle/>
          <a:p>
            <a:pPr algn="ctr"/>
            <a:r>
              <a:rPr lang="en-US" dirty="0"/>
              <a:t>Questions?</a:t>
            </a:r>
          </a:p>
        </p:txBody>
      </p:sp>
    </p:spTree>
    <p:extLst>
      <p:ext uri="{BB962C8B-B14F-4D97-AF65-F5344CB8AC3E}">
        <p14:creationId xmlns:p14="http://schemas.microsoft.com/office/powerpoint/2010/main" val="4069737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8B89-2E15-5D4A-8598-06110E9EDF8C}"/>
              </a:ext>
            </a:extLst>
          </p:cNvPr>
          <p:cNvSpPr>
            <a:spLocks noGrp="1"/>
          </p:cNvSpPr>
          <p:nvPr>
            <p:ph type="title"/>
          </p:nvPr>
        </p:nvSpPr>
        <p:spPr>
          <a:xfrm>
            <a:off x="770631" y="930877"/>
            <a:ext cx="3231001" cy="691323"/>
          </a:xfrm>
        </p:spPr>
        <p:txBody>
          <a:bodyPr>
            <a:noAutofit/>
          </a:bodyPr>
          <a:lstStyle/>
          <a:p>
            <a:r>
              <a:rPr lang="en-US" sz="4500" dirty="0"/>
              <a:t>Introduction</a:t>
            </a:r>
          </a:p>
        </p:txBody>
      </p:sp>
      <p:sp>
        <p:nvSpPr>
          <p:cNvPr id="3" name="Content Placeholder 2">
            <a:extLst>
              <a:ext uri="{FF2B5EF4-FFF2-40B4-BE49-F238E27FC236}">
                <a16:creationId xmlns:a16="http://schemas.microsoft.com/office/drawing/2014/main" id="{7EDF3CFF-41BD-C241-8B9B-17876B5277DC}"/>
              </a:ext>
            </a:extLst>
          </p:cNvPr>
          <p:cNvSpPr>
            <a:spLocks noGrp="1"/>
          </p:cNvSpPr>
          <p:nvPr>
            <p:ph idx="1"/>
          </p:nvPr>
        </p:nvSpPr>
        <p:spPr>
          <a:xfrm>
            <a:off x="770632" y="1887320"/>
            <a:ext cx="10202168" cy="4697411"/>
          </a:xfrm>
        </p:spPr>
        <p:txBody>
          <a:bodyPr>
            <a:normAutofit/>
          </a:bodyPr>
          <a:lstStyle/>
          <a:p>
            <a:pPr algn="just"/>
            <a:r>
              <a:rPr lang="en-US" sz="2800" dirty="0"/>
              <a:t>The Golden Rule of HR: DOCUMENT! DOCUMENT! DOCUMENT!</a:t>
            </a:r>
          </a:p>
          <a:p>
            <a:pPr algn="just"/>
            <a:r>
              <a:rPr lang="en-US" sz="2800" dirty="0"/>
              <a:t>The caveat: many managers and HR professionals were never trained on:</a:t>
            </a:r>
          </a:p>
          <a:p>
            <a:pPr lvl="1" algn="just"/>
            <a:r>
              <a:rPr lang="en-US" sz="2400" dirty="0"/>
              <a:t>When to create HR documentation;</a:t>
            </a:r>
          </a:p>
          <a:p>
            <a:pPr lvl="1" algn="just"/>
            <a:r>
              <a:rPr lang="en-US" sz="2400" dirty="0"/>
              <a:t>How to create HR documentation;</a:t>
            </a:r>
          </a:p>
          <a:p>
            <a:pPr lvl="1" algn="just"/>
            <a:r>
              <a:rPr lang="en-US" sz="2400" dirty="0"/>
              <a:t>What to do with HR documentation once created or received; or</a:t>
            </a:r>
          </a:p>
          <a:p>
            <a:pPr lvl="1" algn="just"/>
            <a:r>
              <a:rPr lang="en-US" sz="2400" dirty="0"/>
              <a:t>Why they create documentation in the first instance.</a:t>
            </a:r>
          </a:p>
          <a:p>
            <a:pPr marL="128016" lvl="1" indent="0" algn="just">
              <a:buNone/>
            </a:pPr>
            <a:r>
              <a:rPr lang="en-US" sz="2800" b="1" dirty="0"/>
              <a:t>Bad documentation may be worse than no documentation at all.</a:t>
            </a:r>
          </a:p>
          <a:p>
            <a:pPr marL="128016" lvl="1" indent="0">
              <a:buNone/>
            </a:pPr>
            <a:endParaRPr lang="en-US" sz="2400" dirty="0"/>
          </a:p>
        </p:txBody>
      </p:sp>
    </p:spTree>
    <p:extLst>
      <p:ext uri="{BB962C8B-B14F-4D97-AF65-F5344CB8AC3E}">
        <p14:creationId xmlns:p14="http://schemas.microsoft.com/office/powerpoint/2010/main" val="3323707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8B89-2E15-5D4A-8598-06110E9EDF8C}"/>
              </a:ext>
            </a:extLst>
          </p:cNvPr>
          <p:cNvSpPr>
            <a:spLocks noGrp="1"/>
          </p:cNvSpPr>
          <p:nvPr>
            <p:ph type="title"/>
          </p:nvPr>
        </p:nvSpPr>
        <p:spPr>
          <a:xfrm>
            <a:off x="815897" y="986827"/>
            <a:ext cx="4715769" cy="609117"/>
          </a:xfrm>
        </p:spPr>
        <p:txBody>
          <a:bodyPr>
            <a:noAutofit/>
          </a:bodyPr>
          <a:lstStyle/>
          <a:p>
            <a:r>
              <a:rPr lang="en-US" sz="4500" dirty="0"/>
              <a:t>Why We Document</a:t>
            </a:r>
          </a:p>
        </p:txBody>
      </p:sp>
      <p:sp>
        <p:nvSpPr>
          <p:cNvPr id="3" name="Content Placeholder 2">
            <a:extLst>
              <a:ext uri="{FF2B5EF4-FFF2-40B4-BE49-F238E27FC236}">
                <a16:creationId xmlns:a16="http://schemas.microsoft.com/office/drawing/2014/main" id="{7EDF3CFF-41BD-C241-8B9B-17876B5277DC}"/>
              </a:ext>
            </a:extLst>
          </p:cNvPr>
          <p:cNvSpPr>
            <a:spLocks noGrp="1"/>
          </p:cNvSpPr>
          <p:nvPr>
            <p:ph idx="1"/>
          </p:nvPr>
        </p:nvSpPr>
        <p:spPr>
          <a:xfrm>
            <a:off x="815897" y="1839310"/>
            <a:ext cx="10156903" cy="4884219"/>
          </a:xfrm>
        </p:spPr>
        <p:txBody>
          <a:bodyPr>
            <a:normAutofit/>
          </a:bodyPr>
          <a:lstStyle/>
          <a:p>
            <a:pPr algn="just"/>
            <a:r>
              <a:rPr lang="en-US" sz="2800" b="1" dirty="0"/>
              <a:t>Documentation establishes organizational credibility</a:t>
            </a:r>
          </a:p>
          <a:p>
            <a:pPr lvl="1" algn="just"/>
            <a:r>
              <a:rPr lang="en-US" sz="2400" dirty="0"/>
              <a:t>Employees see that others are treated fairly and consistently</a:t>
            </a:r>
          </a:p>
          <a:p>
            <a:pPr lvl="1" algn="just"/>
            <a:r>
              <a:rPr lang="en-US" sz="2400" dirty="0"/>
              <a:t>Perception of fairness matters to judges and juries</a:t>
            </a:r>
          </a:p>
          <a:p>
            <a:pPr algn="just"/>
            <a:r>
              <a:rPr lang="en-US" sz="2800" b="1" dirty="0"/>
              <a:t>Employment law risk reduction</a:t>
            </a:r>
          </a:p>
          <a:p>
            <a:pPr lvl="1" algn="just"/>
            <a:r>
              <a:rPr lang="en-US" sz="2400" dirty="0"/>
              <a:t>Establishes a record of personnel actions taken and the </a:t>
            </a:r>
            <a:r>
              <a:rPr lang="en-US" sz="2400" u="sng" dirty="0"/>
              <a:t>reasons</a:t>
            </a:r>
            <a:r>
              <a:rPr lang="en-US" sz="2400" dirty="0"/>
              <a:t> why</a:t>
            </a:r>
          </a:p>
          <a:p>
            <a:pPr lvl="2" algn="just"/>
            <a:r>
              <a:rPr lang="en-US" sz="2000" dirty="0"/>
              <a:t>Termination decision was for legitimate, non-discriminatory reason and not pretext for unlawful discrimination</a:t>
            </a:r>
          </a:p>
          <a:p>
            <a:pPr lvl="2" algn="just"/>
            <a:r>
              <a:rPr lang="en-US" sz="2000" dirty="0"/>
              <a:t>Employer engaged in interactive process to accommodate a disability</a:t>
            </a:r>
          </a:p>
          <a:p>
            <a:pPr lvl="2" algn="just"/>
            <a:r>
              <a:rPr lang="en-US" sz="2000" dirty="0"/>
              <a:t>Employer took prompt and appropriate steps to investigate and remediate unlawful harassment</a:t>
            </a:r>
          </a:p>
        </p:txBody>
      </p:sp>
    </p:spTree>
    <p:extLst>
      <p:ext uri="{BB962C8B-B14F-4D97-AF65-F5344CB8AC3E}">
        <p14:creationId xmlns:p14="http://schemas.microsoft.com/office/powerpoint/2010/main" val="403413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8B89-2E15-5D4A-8598-06110E9EDF8C}"/>
              </a:ext>
            </a:extLst>
          </p:cNvPr>
          <p:cNvSpPr>
            <a:spLocks noGrp="1"/>
          </p:cNvSpPr>
          <p:nvPr>
            <p:ph type="title"/>
          </p:nvPr>
        </p:nvSpPr>
        <p:spPr>
          <a:xfrm>
            <a:off x="815897" y="986827"/>
            <a:ext cx="4715769" cy="609117"/>
          </a:xfrm>
        </p:spPr>
        <p:txBody>
          <a:bodyPr>
            <a:noAutofit/>
          </a:bodyPr>
          <a:lstStyle/>
          <a:p>
            <a:r>
              <a:rPr lang="en-US" sz="4500" dirty="0"/>
              <a:t>Why We Document </a:t>
            </a:r>
            <a:r>
              <a:rPr lang="en-US" sz="2000" dirty="0"/>
              <a:t>(cont.)</a:t>
            </a:r>
          </a:p>
        </p:txBody>
      </p:sp>
      <p:sp>
        <p:nvSpPr>
          <p:cNvPr id="3" name="Content Placeholder 2">
            <a:extLst>
              <a:ext uri="{FF2B5EF4-FFF2-40B4-BE49-F238E27FC236}">
                <a16:creationId xmlns:a16="http://schemas.microsoft.com/office/drawing/2014/main" id="{7EDF3CFF-41BD-C241-8B9B-17876B5277DC}"/>
              </a:ext>
            </a:extLst>
          </p:cNvPr>
          <p:cNvSpPr>
            <a:spLocks noGrp="1"/>
          </p:cNvSpPr>
          <p:nvPr>
            <p:ph idx="1"/>
          </p:nvPr>
        </p:nvSpPr>
        <p:spPr>
          <a:xfrm>
            <a:off x="815897" y="1839310"/>
            <a:ext cx="10209455" cy="4884219"/>
          </a:xfrm>
        </p:spPr>
        <p:txBody>
          <a:bodyPr>
            <a:normAutofit/>
          </a:bodyPr>
          <a:lstStyle/>
          <a:p>
            <a:pPr algn="just"/>
            <a:r>
              <a:rPr lang="en-US" sz="2800" b="1" dirty="0"/>
              <a:t>Employment law risk reduction </a:t>
            </a:r>
            <a:r>
              <a:rPr lang="en-US" sz="2000" b="1" dirty="0"/>
              <a:t>(Cont.)</a:t>
            </a:r>
          </a:p>
          <a:p>
            <a:pPr lvl="1" algn="just"/>
            <a:r>
              <a:rPr lang="en-US" sz="2400" dirty="0"/>
              <a:t>Puts the employee on notice of conduct and/or performance issues</a:t>
            </a:r>
          </a:p>
          <a:p>
            <a:pPr lvl="2" algn="just"/>
            <a:r>
              <a:rPr lang="en-US" sz="2000" dirty="0"/>
              <a:t>Employees like to know where they stand and what is expected of them</a:t>
            </a:r>
          </a:p>
          <a:p>
            <a:pPr lvl="2" algn="just"/>
            <a:r>
              <a:rPr lang="en-US" sz="2000" dirty="0"/>
              <a:t>Termination of employment should never come as a surprise to the employee</a:t>
            </a:r>
          </a:p>
          <a:p>
            <a:pPr lvl="2" algn="just"/>
            <a:r>
              <a:rPr lang="en-US" sz="2000" dirty="0"/>
              <a:t>Surprise termination </a:t>
            </a:r>
            <a:r>
              <a:rPr lang="en-US" sz="2000" dirty="0">
                <a:sym typeface="Wingdings" panose="05000000000000000000" pitchFamily="2" charset="2"/>
              </a:rPr>
              <a:t> Anger  Visit to Plaintiff Counsel</a:t>
            </a:r>
          </a:p>
          <a:p>
            <a:pPr lvl="1" algn="just"/>
            <a:r>
              <a:rPr lang="en-US" sz="2400" dirty="0"/>
              <a:t>Disincentivizes plaintiff counsel</a:t>
            </a:r>
          </a:p>
          <a:p>
            <a:pPr lvl="2" algn="just"/>
            <a:r>
              <a:rPr lang="en-US" sz="2000" dirty="0"/>
              <a:t>More thorough your HR documentation, more obstacles to potential recovery</a:t>
            </a:r>
          </a:p>
          <a:p>
            <a:pPr lvl="2" algn="just"/>
            <a:r>
              <a:rPr lang="en-US" sz="2000" dirty="0"/>
              <a:t>More obstacles to potential recovery, less likely counsel will undertake representation</a:t>
            </a:r>
          </a:p>
        </p:txBody>
      </p:sp>
    </p:spTree>
    <p:extLst>
      <p:ext uri="{BB962C8B-B14F-4D97-AF65-F5344CB8AC3E}">
        <p14:creationId xmlns:p14="http://schemas.microsoft.com/office/powerpoint/2010/main" val="244144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8B89-2E15-5D4A-8598-06110E9EDF8C}"/>
              </a:ext>
            </a:extLst>
          </p:cNvPr>
          <p:cNvSpPr>
            <a:spLocks noGrp="1"/>
          </p:cNvSpPr>
          <p:nvPr>
            <p:ph type="title"/>
          </p:nvPr>
        </p:nvSpPr>
        <p:spPr>
          <a:xfrm>
            <a:off x="815897" y="986827"/>
            <a:ext cx="11277491" cy="609117"/>
          </a:xfrm>
        </p:spPr>
        <p:txBody>
          <a:bodyPr>
            <a:noAutofit/>
          </a:bodyPr>
          <a:lstStyle/>
          <a:p>
            <a:r>
              <a:rPr lang="en-US" sz="4500" dirty="0"/>
              <a:t>Fundamentals of HR documentation</a:t>
            </a:r>
          </a:p>
        </p:txBody>
      </p:sp>
      <p:sp>
        <p:nvSpPr>
          <p:cNvPr id="3" name="Content Placeholder 2">
            <a:extLst>
              <a:ext uri="{FF2B5EF4-FFF2-40B4-BE49-F238E27FC236}">
                <a16:creationId xmlns:a16="http://schemas.microsoft.com/office/drawing/2014/main" id="{7EDF3CFF-41BD-C241-8B9B-17876B5277DC}"/>
              </a:ext>
            </a:extLst>
          </p:cNvPr>
          <p:cNvSpPr>
            <a:spLocks noGrp="1"/>
          </p:cNvSpPr>
          <p:nvPr>
            <p:ph idx="1"/>
          </p:nvPr>
        </p:nvSpPr>
        <p:spPr>
          <a:xfrm>
            <a:off x="815897" y="1851984"/>
            <a:ext cx="10251496" cy="4858871"/>
          </a:xfrm>
        </p:spPr>
        <p:txBody>
          <a:bodyPr>
            <a:normAutofit lnSpcReduction="10000"/>
          </a:bodyPr>
          <a:lstStyle/>
          <a:p>
            <a:pPr algn="just"/>
            <a:r>
              <a:rPr lang="en-US" sz="2400" b="1" dirty="0"/>
              <a:t>Documentation must be contemporaneous to events described</a:t>
            </a:r>
          </a:p>
          <a:p>
            <a:pPr lvl="1" algn="just"/>
            <a:r>
              <a:rPr lang="en-US" sz="2000" dirty="0"/>
              <a:t>Date, time, place, and participants</a:t>
            </a:r>
          </a:p>
          <a:p>
            <a:pPr lvl="1" algn="just"/>
            <a:r>
              <a:rPr lang="en-US" sz="2000" dirty="0"/>
              <a:t>NEVER back date documentation</a:t>
            </a:r>
          </a:p>
          <a:p>
            <a:pPr lvl="1" algn="just"/>
            <a:r>
              <a:rPr lang="en-US" sz="2000" dirty="0"/>
              <a:t>NEVER create documentation in response to threatened or pending claim</a:t>
            </a:r>
          </a:p>
          <a:p>
            <a:pPr algn="just"/>
            <a:r>
              <a:rPr lang="en-US" sz="2400" b="1" dirty="0"/>
              <a:t>Documentation must accurately describe behavior</a:t>
            </a:r>
          </a:p>
          <a:p>
            <a:pPr lvl="1" algn="just"/>
            <a:r>
              <a:rPr lang="en-US" sz="2000" dirty="0"/>
              <a:t>Avoid overly broad statements of fact that can be easily disputed by plaintiff counsel</a:t>
            </a:r>
          </a:p>
          <a:p>
            <a:pPr lvl="2" algn="just"/>
            <a:r>
              <a:rPr lang="en-US" sz="1800" dirty="0"/>
              <a:t>“Always”</a:t>
            </a:r>
          </a:p>
          <a:p>
            <a:pPr lvl="2" algn="just"/>
            <a:r>
              <a:rPr lang="en-US" sz="1800" dirty="0"/>
              <a:t>“Never”</a:t>
            </a:r>
          </a:p>
          <a:p>
            <a:pPr lvl="2" algn="just"/>
            <a:r>
              <a:rPr lang="en-US" sz="1800" dirty="0"/>
              <a:t>“Invariably”</a:t>
            </a:r>
          </a:p>
          <a:p>
            <a:pPr lvl="2" algn="just"/>
            <a:r>
              <a:rPr lang="en-US" sz="1800" dirty="0"/>
              <a:t>“Every time”</a:t>
            </a:r>
          </a:p>
          <a:p>
            <a:pPr lvl="1" algn="just"/>
            <a:r>
              <a:rPr lang="en-US" sz="2000" dirty="0"/>
              <a:t>Avoid empty words and phrases that are not sufficiently descriptive</a:t>
            </a:r>
          </a:p>
          <a:p>
            <a:pPr lvl="2" algn="just"/>
            <a:r>
              <a:rPr lang="en-US" sz="1800" dirty="0"/>
              <a:t>“Insubordinate,” “insubordination”</a:t>
            </a:r>
          </a:p>
          <a:p>
            <a:pPr lvl="2" algn="just"/>
            <a:r>
              <a:rPr lang="en-US" sz="1800" dirty="0"/>
              <a:t>“Weak,” “weaknesses”</a:t>
            </a:r>
          </a:p>
          <a:p>
            <a:pPr lvl="2" algn="just"/>
            <a:r>
              <a:rPr lang="en-US" sz="1800" dirty="0"/>
              <a:t>“Failure,” “failing,” “failed”</a:t>
            </a:r>
          </a:p>
          <a:p>
            <a:pPr lvl="1"/>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349690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8B89-2E15-5D4A-8598-06110E9EDF8C}"/>
              </a:ext>
            </a:extLst>
          </p:cNvPr>
          <p:cNvSpPr>
            <a:spLocks noGrp="1"/>
          </p:cNvSpPr>
          <p:nvPr>
            <p:ph type="title"/>
          </p:nvPr>
        </p:nvSpPr>
        <p:spPr>
          <a:xfrm>
            <a:off x="815897" y="986827"/>
            <a:ext cx="11277491" cy="609117"/>
          </a:xfrm>
        </p:spPr>
        <p:txBody>
          <a:bodyPr>
            <a:noAutofit/>
          </a:bodyPr>
          <a:lstStyle/>
          <a:p>
            <a:r>
              <a:rPr lang="en-US" sz="4500" dirty="0"/>
              <a:t>Fundamentals of HR documentation </a:t>
            </a:r>
            <a:r>
              <a:rPr lang="en-US" sz="2000" dirty="0"/>
              <a:t>(Cont.)</a:t>
            </a:r>
          </a:p>
        </p:txBody>
      </p:sp>
      <p:sp>
        <p:nvSpPr>
          <p:cNvPr id="3" name="Content Placeholder 2">
            <a:extLst>
              <a:ext uri="{FF2B5EF4-FFF2-40B4-BE49-F238E27FC236}">
                <a16:creationId xmlns:a16="http://schemas.microsoft.com/office/drawing/2014/main" id="{7EDF3CFF-41BD-C241-8B9B-17876B5277DC}"/>
              </a:ext>
            </a:extLst>
          </p:cNvPr>
          <p:cNvSpPr>
            <a:spLocks noGrp="1"/>
          </p:cNvSpPr>
          <p:nvPr>
            <p:ph idx="1"/>
          </p:nvPr>
        </p:nvSpPr>
        <p:spPr>
          <a:xfrm>
            <a:off x="815897" y="1820453"/>
            <a:ext cx="10251496" cy="4858871"/>
          </a:xfrm>
        </p:spPr>
        <p:txBody>
          <a:bodyPr>
            <a:normAutofit/>
          </a:bodyPr>
          <a:lstStyle/>
          <a:p>
            <a:pPr marL="128016" lvl="1" indent="0" algn="just">
              <a:buNone/>
            </a:pPr>
            <a:r>
              <a:rPr lang="en-US" sz="2400" b="1" dirty="0"/>
              <a:t>Documentation must do no harm</a:t>
            </a:r>
            <a:endParaRPr lang="en-US" sz="2000" dirty="0"/>
          </a:p>
          <a:p>
            <a:pPr lvl="1" algn="just"/>
            <a:r>
              <a:rPr lang="en-US" sz="2000" dirty="0"/>
              <a:t>Avoid “red flag” word choices based on stereotypes</a:t>
            </a:r>
          </a:p>
          <a:p>
            <a:pPr lvl="2" algn="just"/>
            <a:r>
              <a:rPr lang="en-US" sz="1800" dirty="0"/>
              <a:t>“Not a good cultural fit” or “doesn’t fit in”</a:t>
            </a:r>
          </a:p>
          <a:p>
            <a:pPr lvl="2" algn="just"/>
            <a:r>
              <a:rPr lang="en-US" sz="1800" dirty="0"/>
              <a:t>“Emotional” or “shrill”</a:t>
            </a:r>
          </a:p>
          <a:p>
            <a:pPr lvl="2" algn="just"/>
            <a:r>
              <a:rPr lang="en-US" sz="1800" dirty="0"/>
              <a:t>“Rigid” or “resistant to change”</a:t>
            </a:r>
          </a:p>
          <a:p>
            <a:pPr lvl="2" algn="just"/>
            <a:r>
              <a:rPr lang="en-US" sz="1800" dirty="0"/>
              <a:t>“Set in his/her/their ways” </a:t>
            </a:r>
          </a:p>
          <a:p>
            <a:pPr lvl="1" algn="just"/>
            <a:r>
              <a:rPr lang="en-US" sz="2000" dirty="0"/>
              <a:t>Avoid appearance of retaliation whenever possible</a:t>
            </a:r>
          </a:p>
          <a:p>
            <a:pPr lvl="2" algn="just"/>
            <a:r>
              <a:rPr lang="en-US" sz="1800" dirty="0"/>
              <a:t>Adverse action following legally protected conduct</a:t>
            </a:r>
          </a:p>
          <a:p>
            <a:pPr lvl="2" algn="just"/>
            <a:r>
              <a:rPr lang="en-US" sz="1800" dirty="0"/>
              <a:t>Adverse action following job-protected leave</a:t>
            </a:r>
          </a:p>
          <a:p>
            <a:pPr lvl="1" algn="just"/>
            <a:r>
              <a:rPr lang="en-US" sz="2000" dirty="0"/>
              <a:t>Avoid stating legal conclusions that could create legal exposure </a:t>
            </a:r>
          </a:p>
          <a:p>
            <a:pPr lvl="2" algn="just"/>
            <a:r>
              <a:rPr lang="en-US" sz="1800" dirty="0"/>
              <a:t>Investigation revealed that he “sexually harassed” subordinate</a:t>
            </a:r>
          </a:p>
          <a:p>
            <a:pPr lvl="2" algn="just"/>
            <a:r>
              <a:rPr lang="en-US" sz="1800" dirty="0"/>
              <a:t>The department was a “hostile environment” for him</a:t>
            </a:r>
          </a:p>
          <a:p>
            <a:pPr lvl="2" algn="just"/>
            <a:r>
              <a:rPr lang="en-US" sz="1800" dirty="0"/>
              <a:t>He continued to engage in “retaliation” after she was rude to him</a:t>
            </a:r>
          </a:p>
          <a:p>
            <a:pPr lvl="1" algn="just"/>
            <a:r>
              <a:rPr lang="en-US" sz="2000" dirty="0"/>
              <a:t>Assume that any document that is not attorney-client is discoverable (e-mail = evidence)</a:t>
            </a:r>
          </a:p>
          <a:p>
            <a:pPr lvl="1"/>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2757137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5E6A-514A-1949-8C04-9C1C6559AD80}"/>
              </a:ext>
            </a:extLst>
          </p:cNvPr>
          <p:cNvSpPr>
            <a:spLocks noGrp="1"/>
          </p:cNvSpPr>
          <p:nvPr>
            <p:ph type="title"/>
          </p:nvPr>
        </p:nvSpPr>
        <p:spPr>
          <a:xfrm>
            <a:off x="840827" y="968720"/>
            <a:ext cx="11351173" cy="618171"/>
          </a:xfrm>
        </p:spPr>
        <p:txBody>
          <a:bodyPr>
            <a:normAutofit fontScale="90000"/>
          </a:bodyPr>
          <a:lstStyle/>
          <a:p>
            <a:r>
              <a:rPr lang="en-US" dirty="0"/>
              <a:t>Best Practice # 1 – clearly SET the Expectations</a:t>
            </a:r>
            <a:endParaRPr lang="en-US" sz="2000" dirty="0"/>
          </a:p>
        </p:txBody>
      </p:sp>
      <p:sp>
        <p:nvSpPr>
          <p:cNvPr id="3" name="Content Placeholder 2">
            <a:extLst>
              <a:ext uri="{FF2B5EF4-FFF2-40B4-BE49-F238E27FC236}">
                <a16:creationId xmlns:a16="http://schemas.microsoft.com/office/drawing/2014/main" id="{6E9DB4B4-544F-2440-BC27-5831F585E077}"/>
              </a:ext>
            </a:extLst>
          </p:cNvPr>
          <p:cNvSpPr>
            <a:spLocks noGrp="1"/>
          </p:cNvSpPr>
          <p:nvPr>
            <p:ph idx="1"/>
          </p:nvPr>
        </p:nvSpPr>
        <p:spPr>
          <a:xfrm>
            <a:off x="767253" y="1803237"/>
            <a:ext cx="10384223" cy="4992010"/>
          </a:xfrm>
        </p:spPr>
        <p:txBody>
          <a:bodyPr>
            <a:noAutofit/>
          </a:bodyPr>
          <a:lstStyle/>
          <a:p>
            <a:r>
              <a:rPr lang="en-US" sz="2400" b="1" dirty="0"/>
              <a:t>Be </a:t>
            </a:r>
            <a:r>
              <a:rPr lang="en-US" sz="2400" b="1" u="sng" dirty="0"/>
              <a:t>SMART</a:t>
            </a:r>
            <a:r>
              <a:rPr lang="en-US" sz="2400" b="1" dirty="0"/>
              <a:t> when documenting conduct or performance issues</a:t>
            </a:r>
          </a:p>
          <a:p>
            <a:r>
              <a:rPr lang="en-US" sz="2000" u="sng" dirty="0"/>
              <a:t>S</a:t>
            </a:r>
            <a:r>
              <a:rPr lang="en-US" sz="2000" dirty="0"/>
              <a:t> – Specific, clear, and understandable</a:t>
            </a:r>
          </a:p>
          <a:p>
            <a:r>
              <a:rPr lang="en-US" sz="2000" u="sng" dirty="0"/>
              <a:t>M</a:t>
            </a:r>
            <a:r>
              <a:rPr lang="en-US" sz="2000" dirty="0"/>
              <a:t> – Measurable, verifiable, and results-oriented</a:t>
            </a:r>
          </a:p>
          <a:p>
            <a:r>
              <a:rPr lang="en-US" sz="2000" u="sng" dirty="0"/>
              <a:t>A</a:t>
            </a:r>
            <a:r>
              <a:rPr lang="en-US" sz="2000" dirty="0"/>
              <a:t> – Attainable</a:t>
            </a:r>
          </a:p>
          <a:p>
            <a:r>
              <a:rPr lang="en-US" sz="2000" u="sng" dirty="0"/>
              <a:t>R</a:t>
            </a:r>
            <a:r>
              <a:rPr lang="en-US" sz="2000" dirty="0"/>
              <a:t> – Relevant to employee’s job and organization’s mission</a:t>
            </a:r>
          </a:p>
          <a:p>
            <a:r>
              <a:rPr lang="en-US" sz="2000" u="sng" dirty="0"/>
              <a:t>T</a:t>
            </a:r>
            <a:r>
              <a:rPr lang="en-US" sz="2000" dirty="0"/>
              <a:t> – Time-bound with a schedule or set milestones</a:t>
            </a:r>
            <a:endParaRPr lang="en-US" sz="2000" b="1" dirty="0"/>
          </a:p>
          <a:p>
            <a:r>
              <a:rPr lang="en-US" sz="2400" b="1" dirty="0"/>
              <a:t>Sources of SMART expectations</a:t>
            </a:r>
          </a:p>
          <a:p>
            <a:pPr lvl="1"/>
            <a:r>
              <a:rPr lang="en-US" sz="2000" dirty="0"/>
              <a:t>Employee handbook</a:t>
            </a:r>
          </a:p>
          <a:p>
            <a:pPr lvl="1"/>
            <a:r>
              <a:rPr lang="en-US" sz="2000" dirty="0"/>
              <a:t>Employment policies and procedures</a:t>
            </a:r>
          </a:p>
          <a:p>
            <a:pPr lvl="1"/>
            <a:r>
              <a:rPr lang="en-US" sz="2000" dirty="0"/>
              <a:t>Job descriptions</a:t>
            </a:r>
          </a:p>
          <a:p>
            <a:pPr lvl="1"/>
            <a:r>
              <a:rPr lang="en-US" sz="2000" dirty="0"/>
              <a:t>Mission statement</a:t>
            </a:r>
          </a:p>
          <a:p>
            <a:pPr lvl="1"/>
            <a:r>
              <a:rPr lang="en-US" sz="2000" dirty="0"/>
              <a:t>Code of ethics</a:t>
            </a:r>
          </a:p>
          <a:p>
            <a:pPr marL="0" indent="0">
              <a:buNone/>
            </a:pPr>
            <a:endParaRPr lang="en-US" sz="2400" b="1" u="sng" dirty="0"/>
          </a:p>
          <a:p>
            <a:endParaRPr lang="en-US" sz="2400" b="1" u="sng" dirty="0"/>
          </a:p>
          <a:p>
            <a:endParaRPr lang="en-US" sz="2400" b="1" u="sng" dirty="0"/>
          </a:p>
          <a:p>
            <a:endParaRPr lang="en-US" sz="2400" b="1" u="sng" dirty="0"/>
          </a:p>
        </p:txBody>
      </p:sp>
    </p:spTree>
    <p:extLst>
      <p:ext uri="{BB962C8B-B14F-4D97-AF65-F5344CB8AC3E}">
        <p14:creationId xmlns:p14="http://schemas.microsoft.com/office/powerpoint/2010/main" val="4098957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5E6A-514A-1949-8C04-9C1C6559AD80}"/>
              </a:ext>
            </a:extLst>
          </p:cNvPr>
          <p:cNvSpPr>
            <a:spLocks noGrp="1"/>
          </p:cNvSpPr>
          <p:nvPr>
            <p:ph type="title"/>
          </p:nvPr>
        </p:nvSpPr>
        <p:spPr>
          <a:xfrm>
            <a:off x="840827" y="968720"/>
            <a:ext cx="11351173" cy="618171"/>
          </a:xfrm>
        </p:spPr>
        <p:txBody>
          <a:bodyPr>
            <a:normAutofit fontScale="90000"/>
          </a:bodyPr>
          <a:lstStyle/>
          <a:p>
            <a:r>
              <a:rPr lang="en-US" dirty="0"/>
              <a:t>Best Practice # 1 – clearly SET the Expectations </a:t>
            </a:r>
            <a:r>
              <a:rPr lang="en-US" sz="2200" dirty="0"/>
              <a:t>(Cont.)</a:t>
            </a:r>
          </a:p>
        </p:txBody>
      </p:sp>
      <p:sp>
        <p:nvSpPr>
          <p:cNvPr id="3" name="Content Placeholder 2">
            <a:extLst>
              <a:ext uri="{FF2B5EF4-FFF2-40B4-BE49-F238E27FC236}">
                <a16:creationId xmlns:a16="http://schemas.microsoft.com/office/drawing/2014/main" id="{6E9DB4B4-544F-2440-BC27-5831F585E077}"/>
              </a:ext>
            </a:extLst>
          </p:cNvPr>
          <p:cNvSpPr>
            <a:spLocks noGrp="1"/>
          </p:cNvSpPr>
          <p:nvPr>
            <p:ph idx="1"/>
          </p:nvPr>
        </p:nvSpPr>
        <p:spPr>
          <a:xfrm>
            <a:off x="840826" y="1803237"/>
            <a:ext cx="10352691" cy="4785822"/>
          </a:xfrm>
        </p:spPr>
        <p:txBody>
          <a:bodyPr>
            <a:noAutofit/>
          </a:bodyPr>
          <a:lstStyle/>
          <a:p>
            <a:r>
              <a:rPr lang="en-US" sz="2400" b="1" u="sng" dirty="0"/>
              <a:t>Example</a:t>
            </a:r>
          </a:p>
          <a:p>
            <a:pPr lvl="1" algn="just"/>
            <a:r>
              <a:rPr lang="en-US" sz="2000" dirty="0"/>
              <a:t>Customer service employee has reported to work late three times during the period November 1 – 8.</a:t>
            </a:r>
          </a:p>
          <a:p>
            <a:pPr lvl="1" algn="just"/>
            <a:r>
              <a:rPr lang="en-US" sz="2000" dirty="0"/>
              <a:t>Regular attendance is an essential function of the employee’s job of responding to customer calls and emails.</a:t>
            </a:r>
          </a:p>
          <a:p>
            <a:pPr lvl="1" algn="just"/>
            <a:r>
              <a:rPr lang="en-US" sz="2000" dirty="0"/>
              <a:t>The employer’s regular business hours are spelled out in the employee handbook as 8:00 am – 5:00 pm Monday – Friday.</a:t>
            </a:r>
          </a:p>
          <a:p>
            <a:pPr marL="128016" lvl="1" indent="0" algn="just">
              <a:buNone/>
            </a:pPr>
            <a:endParaRPr lang="en-US" sz="2000" dirty="0"/>
          </a:p>
          <a:p>
            <a:pPr marL="128016" lvl="1" indent="0" algn="just">
              <a:buNone/>
            </a:pPr>
            <a:r>
              <a:rPr lang="en-US" sz="2000" b="1" dirty="0"/>
              <a:t>“You were late to work again today. If this continues to happen, further corrective action will be taken. Do you understand?”</a:t>
            </a:r>
          </a:p>
          <a:p>
            <a:pPr marL="128016" lvl="1" indent="0">
              <a:buNone/>
            </a:pPr>
            <a:endParaRPr lang="en-US" sz="2000" dirty="0"/>
          </a:p>
          <a:p>
            <a:pPr lvl="1"/>
            <a:endParaRPr lang="en-US" sz="2000" dirty="0"/>
          </a:p>
          <a:p>
            <a:pPr lvl="1"/>
            <a:endParaRPr lang="en-US" sz="2000" dirty="0"/>
          </a:p>
          <a:p>
            <a:endParaRPr lang="en-US" sz="2400" b="1" u="sng" dirty="0"/>
          </a:p>
          <a:p>
            <a:endParaRPr lang="en-US" sz="2400" b="1" u="sng" dirty="0"/>
          </a:p>
          <a:p>
            <a:endParaRPr lang="en-US" sz="2400" b="1" u="sng" dirty="0"/>
          </a:p>
        </p:txBody>
      </p:sp>
    </p:spTree>
    <p:extLst>
      <p:ext uri="{BB962C8B-B14F-4D97-AF65-F5344CB8AC3E}">
        <p14:creationId xmlns:p14="http://schemas.microsoft.com/office/powerpoint/2010/main" val="44423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5E6A-514A-1949-8C04-9C1C6559AD80}"/>
              </a:ext>
            </a:extLst>
          </p:cNvPr>
          <p:cNvSpPr>
            <a:spLocks noGrp="1"/>
          </p:cNvSpPr>
          <p:nvPr>
            <p:ph type="title"/>
          </p:nvPr>
        </p:nvSpPr>
        <p:spPr>
          <a:xfrm>
            <a:off x="840827" y="968720"/>
            <a:ext cx="11351173" cy="618171"/>
          </a:xfrm>
        </p:spPr>
        <p:txBody>
          <a:bodyPr>
            <a:normAutofit fontScale="90000"/>
          </a:bodyPr>
          <a:lstStyle/>
          <a:p>
            <a:r>
              <a:rPr lang="en-US" dirty="0"/>
              <a:t>Best Practice # 1 – clearly SET the Expectations </a:t>
            </a:r>
            <a:r>
              <a:rPr lang="en-US" sz="2200" dirty="0"/>
              <a:t>(Cont.)</a:t>
            </a:r>
          </a:p>
        </p:txBody>
      </p:sp>
      <p:sp>
        <p:nvSpPr>
          <p:cNvPr id="3" name="Content Placeholder 2">
            <a:extLst>
              <a:ext uri="{FF2B5EF4-FFF2-40B4-BE49-F238E27FC236}">
                <a16:creationId xmlns:a16="http://schemas.microsoft.com/office/drawing/2014/main" id="{6E9DB4B4-544F-2440-BC27-5831F585E077}"/>
              </a:ext>
            </a:extLst>
          </p:cNvPr>
          <p:cNvSpPr>
            <a:spLocks noGrp="1"/>
          </p:cNvSpPr>
          <p:nvPr>
            <p:ph idx="1"/>
          </p:nvPr>
        </p:nvSpPr>
        <p:spPr>
          <a:xfrm>
            <a:off x="840826" y="1803237"/>
            <a:ext cx="10331671" cy="4785822"/>
          </a:xfrm>
        </p:spPr>
        <p:txBody>
          <a:bodyPr>
            <a:noAutofit/>
          </a:bodyPr>
          <a:lstStyle/>
          <a:p>
            <a:r>
              <a:rPr lang="en-US" sz="2400" b="1" u="sng" dirty="0"/>
              <a:t>Example</a:t>
            </a:r>
          </a:p>
          <a:p>
            <a:pPr marL="128016" lvl="1" indent="0" algn="just">
              <a:buNone/>
            </a:pPr>
            <a:r>
              <a:rPr lang="en-US" sz="2000" b="1" dirty="0"/>
              <a:t>“On Friday, November 1</a:t>
            </a:r>
            <a:r>
              <a:rPr lang="en-US" sz="2000" b="1" baseline="30000" dirty="0"/>
              <a:t>st</a:t>
            </a:r>
            <a:r>
              <a:rPr lang="en-US" sz="2000" b="1" dirty="0"/>
              <a:t>, you arrived to work at 8:15 a.m.  On Tuesday, November 5</a:t>
            </a:r>
            <a:r>
              <a:rPr lang="en-US" sz="2000" b="1" baseline="30000" dirty="0"/>
              <a:t>th</a:t>
            </a:r>
            <a:r>
              <a:rPr lang="en-US" sz="2000" b="1" dirty="0"/>
              <a:t>, you arrived to work at 8:20 a.m. You arrived at 8:15 am on November 8</a:t>
            </a:r>
            <a:r>
              <a:rPr lang="en-US" sz="2000" b="1" baseline="30000" dirty="0"/>
              <a:t>th</a:t>
            </a:r>
            <a:r>
              <a:rPr lang="en-US" sz="2000" b="1" dirty="0"/>
              <a:t>. </a:t>
            </a:r>
            <a:r>
              <a:rPr lang="en-US" sz="2000" b="1" u="sng" dirty="0"/>
              <a:t>As set forth in the attendance policy in our employee handbook (copy enclosed for your reference)</a:t>
            </a:r>
            <a:r>
              <a:rPr lang="en-US" sz="2000" b="1" dirty="0"/>
              <a:t>, our regular business hours are 8:00 a.m. to 5:00 p.m. Monday – Friday. Employees are expected to be at their desks and ready to respond to customer calls and emails promptly at 8:00 a.m. If you fail to maintain regular attendance (i.e. are more than five (5) minutes late or absent from work without excuse) during the next 60 days, you will be subject to discipline, up to and including termination of your employment.  During this 60-day period, your attendance will be periodically monitored.”</a:t>
            </a:r>
          </a:p>
          <a:p>
            <a:pPr lvl="1"/>
            <a:endParaRPr lang="en-US" sz="2000" dirty="0"/>
          </a:p>
          <a:p>
            <a:pPr lvl="1"/>
            <a:endParaRPr lang="en-US" sz="2000" dirty="0"/>
          </a:p>
          <a:p>
            <a:pPr lvl="1"/>
            <a:endParaRPr lang="en-US" sz="2000" dirty="0"/>
          </a:p>
          <a:p>
            <a:endParaRPr lang="en-US" sz="2400" b="1" u="sng" dirty="0"/>
          </a:p>
          <a:p>
            <a:endParaRPr lang="en-US" sz="2400" b="1" u="sng" dirty="0"/>
          </a:p>
          <a:p>
            <a:endParaRPr lang="en-US" sz="2400" b="1" u="sng" dirty="0"/>
          </a:p>
        </p:txBody>
      </p:sp>
    </p:spTree>
    <p:extLst>
      <p:ext uri="{BB962C8B-B14F-4D97-AF65-F5344CB8AC3E}">
        <p14:creationId xmlns:p14="http://schemas.microsoft.com/office/powerpoint/2010/main" val="4173611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7793</TotalTime>
  <Words>1636</Words>
  <Application>Microsoft Office PowerPoint</Application>
  <PresentationFormat>Widescreen</PresentationFormat>
  <Paragraphs>186</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Tw Cen MT</vt:lpstr>
      <vt:lpstr>Tw Cen MT Condensed</vt:lpstr>
      <vt:lpstr>Wingdings 3</vt:lpstr>
      <vt:lpstr>Integral</vt:lpstr>
      <vt:lpstr>The Dos and Don’ts of HR Documentation</vt:lpstr>
      <vt:lpstr>Introduction</vt:lpstr>
      <vt:lpstr>Why We Document</vt:lpstr>
      <vt:lpstr>Why We Document (cont.)</vt:lpstr>
      <vt:lpstr>Fundamentals of HR documentation</vt:lpstr>
      <vt:lpstr>Fundamentals of HR documentation (Cont.)</vt:lpstr>
      <vt:lpstr>Best Practice # 1 – clearly SET the Expectations</vt:lpstr>
      <vt:lpstr>Best Practice # 1 – clearly SET the Expectations (Cont.)</vt:lpstr>
      <vt:lpstr>Best Practice # 1 – clearly SET the Expectations (Cont.)</vt:lpstr>
      <vt:lpstr>Best Practice # 2 – focus on Behavior</vt:lpstr>
      <vt:lpstr>Best Practice # 2 – focus on Behavior (cont.)</vt:lpstr>
      <vt:lpstr>Best Practice # 3 – get the employee’s input</vt:lpstr>
      <vt:lpstr>Best Practice # 4 – Create an Action Plan</vt:lpstr>
      <vt:lpstr>Best Practice # 5 – the follow-up</vt:lpstr>
      <vt:lpstr>Best Practice # 6 – UNDERSTAND YOUR DOCUMENT RETENTION OBLIGATIONS</vt:lpstr>
      <vt:lpstr>Best Practice # 6 – UNDERSTAND YOUR DOCUMENT RETENTION OBLIGATIONS (CONT.)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Firing Without Fear</dc:title>
  <dc:creator>Gregory Tumolo</dc:creator>
  <cp:lastModifiedBy>Gregory M. Tumolo</cp:lastModifiedBy>
  <cp:revision>222</cp:revision>
  <dcterms:created xsi:type="dcterms:W3CDTF">2018-10-19T18:03:31Z</dcterms:created>
  <dcterms:modified xsi:type="dcterms:W3CDTF">2019-11-18T13:40:19Z</dcterms:modified>
</cp:coreProperties>
</file>