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4" r:id="rId2"/>
  </p:sldMasterIdLst>
  <p:notesMasterIdLst>
    <p:notesMasterId r:id="rId11"/>
  </p:notesMasterIdLst>
  <p:sldIdLst>
    <p:sldId id="256" r:id="rId3"/>
    <p:sldId id="257" r:id="rId4"/>
    <p:sldId id="258" r:id="rId5"/>
    <p:sldId id="260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67BB59A-14D9-409D-92E8-D7483197E6CD}">
          <p14:sldIdLst>
            <p14:sldId id="256"/>
          </p14:sldIdLst>
        </p14:section>
        <p14:section name="Untitled Section" id="{82612161-460F-4BBE-9C89-A15258680B0D}">
          <p14:sldIdLst>
            <p14:sldId id="257"/>
            <p14:sldId id="258"/>
            <p14:sldId id="260"/>
            <p14:sldId id="262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3022" autoAdjust="0"/>
  </p:normalViewPr>
  <p:slideViewPr>
    <p:cSldViewPr>
      <p:cViewPr>
        <p:scale>
          <a:sx n="82" d="100"/>
          <a:sy n="82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E5B5D-EAFB-4E32-A4A8-2D3CA025238D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E37DD-6A6D-4A0A-85B6-89458A62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E37DD-6A6D-4A0A-85B6-89458A6267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6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--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E37DD-6A6D-4A0A-85B6-89458A6267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76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E37DD-6A6D-4A0A-85B6-89458A6267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15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E37DD-6A6D-4A0A-85B6-89458A6267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01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E37DD-6A6D-4A0A-85B6-89458A6267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31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E37DD-6A6D-4A0A-85B6-89458A6267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5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3E9211-9878-4A8B-959B-ECDCD03D69E6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E91BA18-99EE-47F4-B8FB-D19F02D11D0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www.duffysweeney.com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duffysweeney.com/" TargetMode="External"/><Relationship Id="rId11" Type="http://schemas.openxmlformats.org/officeDocument/2006/relationships/image" Target="../media/image9.png"/><Relationship Id="rId5" Type="http://schemas.openxmlformats.org/officeDocument/2006/relationships/hyperlink" Target="mailto:bmcmasters@duffysweeney.com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5.jpeg"/><Relationship Id="rId9" Type="http://schemas.openxmlformats.org/officeDocument/2006/relationships/hyperlink" Target="http://www.tech-collective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ffysweeney.com/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www.tech-collective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hyperlink" Target="http://blog.duffysweene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00160"/>
            <a:ext cx="2246630" cy="109728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38200" y="1613968"/>
            <a:ext cx="7620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2400300" algn="l"/>
              </a:tabLst>
            </a:pPr>
            <a:r>
              <a:rPr lang="en-US" dirty="0">
                <a:solidFill>
                  <a:srgbClr val="404040"/>
                </a:solidFill>
                <a:latin typeface="Georgia"/>
                <a:ea typeface="ヒラギノ角ゴ Pro W3"/>
                <a:cs typeface="Times New Roman"/>
              </a:rPr>
              <a:t>LEGAL TECH 2013 Seminar </a:t>
            </a:r>
            <a:r>
              <a:rPr lang="en-US" dirty="0" smtClean="0">
                <a:solidFill>
                  <a:srgbClr val="404040"/>
                </a:solidFill>
                <a:latin typeface="Georgia"/>
                <a:ea typeface="ヒラギノ角ゴ Pro W3"/>
                <a:cs typeface="Times New Roman"/>
              </a:rPr>
              <a:t>Series</a:t>
            </a:r>
            <a:endParaRPr lang="en-US" sz="12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algn="ctr">
              <a:tabLst>
                <a:tab pos="2400300" algn="l"/>
              </a:tabLst>
            </a:pPr>
            <a:r>
              <a:rPr lang="en-US" sz="4400" i="1" kern="1400" dirty="0" smtClean="0">
                <a:solidFill>
                  <a:srgbClr val="212120"/>
                </a:solidFill>
                <a:effectLst/>
                <a:latin typeface="Times New Roman"/>
                <a:ea typeface="Times New Roman"/>
              </a:rPr>
              <a:t>BioTech and IP:</a:t>
            </a:r>
          </a:p>
          <a:p>
            <a:pPr algn="ctr">
              <a:tabLst>
                <a:tab pos="2400300" algn="l"/>
              </a:tabLst>
            </a:pPr>
            <a:r>
              <a:rPr lang="en-US" sz="4400" i="1" kern="1400" dirty="0" smtClean="0">
                <a:solidFill>
                  <a:srgbClr val="212120"/>
                </a:solidFill>
                <a:effectLst/>
                <a:latin typeface="Times New Roman"/>
                <a:ea typeface="Times New Roman"/>
              </a:rPr>
              <a:t>Protecting A Valuable Asset</a:t>
            </a:r>
            <a:endParaRPr lang="en-US" sz="4400" kern="1400" dirty="0" smtClean="0">
              <a:solidFill>
                <a:srgbClr val="212120"/>
              </a:solidFill>
              <a:effectLst/>
              <a:latin typeface="Times New Roman"/>
              <a:ea typeface="Times New Roman"/>
            </a:endParaRPr>
          </a:p>
          <a:p>
            <a:pPr lvl="0" algn="ctr">
              <a:tabLst>
                <a:tab pos="2400300" algn="l"/>
              </a:tabLst>
            </a:pPr>
            <a:endParaRPr lang="en-US" sz="12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lvl="0" algn="ctr">
              <a:tabLst>
                <a:tab pos="2400300" algn="l"/>
              </a:tabLst>
            </a:pPr>
            <a:endParaRPr lang="en-US" dirty="0" smtClean="0">
              <a:solidFill>
                <a:srgbClr val="404040"/>
              </a:solidFill>
              <a:latin typeface="Georgia"/>
              <a:ea typeface="ヒラギノ角ゴ Pro W3"/>
              <a:cs typeface="Times New Roman"/>
            </a:endParaRPr>
          </a:p>
        </p:txBody>
      </p:sp>
      <p:pic>
        <p:nvPicPr>
          <p:cNvPr id="10" name="Picture 9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500160"/>
            <a:ext cx="1468120" cy="101790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7200" y="5486400"/>
            <a:ext cx="800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u="sng" dirty="0">
                <a:latin typeface="Times New Roman" pitchFamily="18" charset="0"/>
                <a:cs typeface="Times New Roman" pitchFamily="18" charset="0"/>
              </a:rPr>
              <a:t>About The LEGAL TECH 2013 Series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It’s a regulated world out there, especially at the intersection of IT and the law.  Don’t go it alone. This series of breakfast seminars sponsored with the law firm of Duffy &amp; Sweeney and designed to address the most compelling legal issues that impact technology.  Moderated by Chuck Schmidt, a partner in the IP and technology law practice, the seminars will offer big-picture insight and best-practices as well as answers to your specific questions.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4890" y="3429000"/>
            <a:ext cx="249091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>
                <a:latin typeface="Times New Roman" pitchFamily="18" charset="0"/>
                <a:cs typeface="Times New Roman" pitchFamily="18" charset="0"/>
              </a:rPr>
              <a:t>Presenter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Byron L. McMasters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DUFFY &amp; SWEENEY, LTD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1800 Financial Plaza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Providence, RI 02903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(401) 455-0700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bmcmasters@duffysweeney.com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www.duffysweeney.com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             @byronmcmasters	</a:t>
            </a:r>
          </a:p>
          <a:p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0" y="5029963"/>
            <a:ext cx="23177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129" y="5029962"/>
            <a:ext cx="23177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66800" y="3657599"/>
            <a:ext cx="24384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Tech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Collective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Davol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Square | Suite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A330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Providence, RI 02903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401.521.7805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www.tech-collective.org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          tech collective               @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tech_collective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46202"/>
            <a:ext cx="304800" cy="392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931746"/>
            <a:ext cx="23177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91" y="1613968"/>
            <a:ext cx="1295400" cy="1904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 descr="#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19200"/>
            <a:ext cx="1493105" cy="141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10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54" y="18288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Presentation Agenda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(1) Best Way to Protect Your Invention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(2) Tips for Strong Branding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(3) Copyright Protection of Technology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(4) Reigning In Your IP Strategy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(5) Idea.  ????  Profit.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963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25885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53" y="1371600"/>
            <a:ext cx="8610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Patents vs. Trade Secrets</a:t>
            </a:r>
          </a:p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Brief overview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--Patents are a government granted monopoly for a designated period (20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   utility/14 for design).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--Trade secret is not publicly known, confers a competitive advantage and the subject of efforts to maintain confidentiality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3810000"/>
            <a:ext cx="419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Advantages of Patents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--Excludes independent invention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--Prevents reverse engineering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--May be more appealing to licensee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5093340"/>
            <a:ext cx="472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Disadvantages of Patents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--Have to publicly disclose invention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--Limited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duration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--Costly to obtain and enforce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3654087"/>
            <a:ext cx="838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76800" y="38100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Advantages of Trade Secrets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--Cover items not patentable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--Protection is immediate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--Potentially last forever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09334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Disadvantages of Trade Secrets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--Have to actually keep the secret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--May need government approval for product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--Could be costly to maintain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743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65215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447800"/>
            <a:ext cx="8610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Developing Strong Brand Identity Through Trademarks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--A mark is entitled to trademark protection if it is capable of functioning as a source-identifier of goods.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--Trademark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law categorizes proposed marks along a spectrum of distinctiveness, based on their capacity to serve such a source-identifying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function: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Generic (least distinctive)</a:t>
            </a:r>
          </a:p>
          <a:p>
            <a:pPr marL="800100" lvl="1" indent="-34290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Descriptive</a:t>
            </a:r>
          </a:p>
          <a:p>
            <a:pPr marL="800100" lvl="1" indent="-342900">
              <a:buAutoNum type="arabi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Suggestive</a:t>
            </a:r>
          </a:p>
          <a:p>
            <a:pPr marL="800100" lvl="1" indent="-342900">
              <a:buFontTx/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Arbitrary,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marL="800100" lvl="1" indent="-342900">
              <a:buFontTx/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Fanciful (most distinctive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--Strength not just brand identifier in marketplace but also important factor in enforcement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AutoNum type="arabi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AutoNum type="arabicParenBoth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90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522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6002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Understanding Copyrights in BioTech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--Copyright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nonfunctional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art, music,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literature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--Computer programs are considered “literary works” under copyright law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--Copyright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computer programs prohibits not only literal copying, but also copying of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“nonliteral elements”,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structure, sequence and organization (SSO)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 refers to data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input formats, file structures, design, organization and flow of the code, screen outputs or user interfaces, and the flow and sequencing of the screens.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non-literal aspects, however, can be protected only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extent that they incorporate authorship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programmer’s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expression of original ideas, as distinguished from the ideas themselves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--Largely untested but some belief DNA sequencing and synthetic biology may be copyrightable for same reasons software 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90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17306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0"/>
            <a:ext cx="86106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You Don’t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 Patent/Trademark/Copyright That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--As important as IP protection is, need to be strategic about pursuing protection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--Need to consider what company identity will be and approach to IP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--Given costs of IP protection, need to determine whether worthwhile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--Can develop negative reputation in marketplace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90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9347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447800"/>
            <a:ext cx="8610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u="sng" dirty="0" smtClean="0">
                <a:latin typeface="Times New Roman" pitchFamily="18" charset="0"/>
                <a:cs typeface="Times New Roman" pitchFamily="18" charset="0"/>
              </a:rPr>
              <a:t>Monetizing Your IP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--Filing the gaps to ensure “complete” IP protection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--Building value in company for potential sale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--Exploiting IP versus licensing IP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--Cross-licensing/joint venture as a dispute avoidance and revenue increasing strategy</a:t>
            </a:r>
          </a:p>
        </p:txBody>
      </p:sp>
      <p:pic>
        <p:nvPicPr>
          <p:cNvPr id="3" name="Picture 2" descr="C:\Users\jharrington\AppData\Local\Microsoft\Windows\Temporary Internet Files\Content.Outlook\05KT1QL2\ds_logo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690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40354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378" y="2138065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Questions?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3657599"/>
            <a:ext cx="24384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Tech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Collective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Davol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Square | Suite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A330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Providence, RI 02903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401.521.7805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www.tech-collective.org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          tech collective               @</a:t>
            </a:r>
            <a:r>
              <a:rPr lang="en-US" sz="900" dirty="0" err="1" smtClean="0">
                <a:latin typeface="Times New Roman" pitchFamily="18" charset="0"/>
                <a:cs typeface="Times New Roman" pitchFamily="18" charset="0"/>
              </a:rPr>
              <a:t>tech_collective</a:t>
            </a:r>
            <a:endParaRPr lang="en-US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3581400"/>
            <a:ext cx="249091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DUFFY &amp; SWEENEY, LTD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1800 Financial Plaza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Providence, RI 02903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(401) 455-0700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www.duffysweeney.com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Visit Our Blog: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http://blog.duffysweeney.com/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n-US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46202"/>
            <a:ext cx="304800" cy="392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931746"/>
            <a:ext cx="23177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C:\Users\jharrington\AppData\Local\Microsoft\Windows\Temporary Internet Files\Content.Outlook\05KT1QL2\ds_logo (2)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268" y="304800"/>
            <a:ext cx="3648710" cy="76803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45478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591</TotalTime>
  <Words>685</Words>
  <Application>Microsoft Office PowerPoint</Application>
  <PresentationFormat>On-screen Show (4:3)</PresentationFormat>
  <Paragraphs>114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Waveform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Byron McMasters</dc:creator>
  <cp:lastModifiedBy>Carolyn Lavin</cp:lastModifiedBy>
  <cp:revision>43</cp:revision>
  <dcterms:created xsi:type="dcterms:W3CDTF">2013-10-23T16:23:02Z</dcterms:created>
  <dcterms:modified xsi:type="dcterms:W3CDTF">2013-10-28T16:07:11Z</dcterms:modified>
</cp:coreProperties>
</file>