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  <p:sldMasterId id="2147483924" r:id="rId2"/>
  </p:sldMasterIdLst>
  <p:notesMasterIdLst>
    <p:notesMasterId r:id="rId11"/>
  </p:notesMasterIdLst>
  <p:sldIdLst>
    <p:sldId id="256" r:id="rId3"/>
    <p:sldId id="257" r:id="rId4"/>
    <p:sldId id="258" r:id="rId5"/>
    <p:sldId id="260" r:id="rId6"/>
    <p:sldId id="262" r:id="rId7"/>
    <p:sldId id="264" r:id="rId8"/>
    <p:sldId id="265" r:id="rId9"/>
    <p:sldId id="266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D67BB59A-14D9-409D-92E8-D7483197E6CD}">
          <p14:sldIdLst>
            <p14:sldId id="256"/>
          </p14:sldIdLst>
        </p14:section>
        <p14:section name="Untitled Section" id="{82612161-460F-4BBE-9C89-A15258680B0D}">
          <p14:sldIdLst>
            <p14:sldId id="257"/>
            <p14:sldId id="258"/>
            <p14:sldId id="260"/>
            <p14:sldId id="262"/>
            <p14:sldId id="264"/>
            <p14:sldId id="265"/>
            <p14:sldId id="266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83022" autoAdjust="0"/>
  </p:normalViewPr>
  <p:slideViewPr>
    <p:cSldViewPr>
      <p:cViewPr>
        <p:scale>
          <a:sx n="82" d="100"/>
          <a:sy n="82" d="100"/>
        </p:scale>
        <p:origin x="-1212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6" d="100"/>
          <a:sy n="86" d="100"/>
        </p:scale>
        <p:origin x="-3042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BE5B5D-EAFB-4E32-A4A8-2D3CA025238D}" type="datetimeFigureOut">
              <a:rPr lang="en-US" smtClean="0"/>
              <a:t>10/28/2013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5E37DD-6A6D-4A0A-85B6-89458A6267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56244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5E37DD-6A6D-4A0A-85B6-89458A6267A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84681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--</a:t>
            </a: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5E37DD-6A6D-4A0A-85B6-89458A6267A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13761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5E37DD-6A6D-4A0A-85B6-89458A6267A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2157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5E37DD-6A6D-4A0A-85B6-89458A6267A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46012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5E37DD-6A6D-4A0A-85B6-89458A6267A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73106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5E37DD-6A6D-4A0A-85B6-89458A6267A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72588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E9211-9878-4A8B-959B-ECDCD03D69E6}" type="datetimeFigureOut">
              <a:rPr lang="en-US" smtClean="0"/>
              <a:t>10/28/2013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1BA18-99EE-47F4-B8FB-D19F02D11D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E9211-9878-4A8B-959B-ECDCD03D69E6}" type="datetimeFigureOut">
              <a:rPr lang="en-US" smtClean="0"/>
              <a:t>10/28/2013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1BA18-99EE-47F4-B8FB-D19F02D11D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E9211-9878-4A8B-959B-ECDCD03D69E6}" type="datetimeFigureOut">
              <a:rPr lang="en-US" smtClean="0"/>
              <a:t>10/28/2013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1BA18-99EE-47F4-B8FB-D19F02D11D00}" type="slidenum">
              <a:rPr lang="en-US" smtClean="0"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E9211-9878-4A8B-959B-ECDCD03D69E6}" type="datetimeFigureOut">
              <a:rPr lang="en-US" smtClean="0"/>
              <a:t>10/28/2013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E91BA18-99EE-47F4-B8FB-D19F02D11D0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E9211-9878-4A8B-959B-ECDCD03D69E6}" type="datetimeFigureOut">
              <a:rPr lang="en-US" smtClean="0"/>
              <a:t>10/28/2013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AE91BA18-99EE-47F4-B8FB-D19F02D11D0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E9211-9878-4A8B-959B-ECDCD03D69E6}" type="datetimeFigureOut">
              <a:rPr lang="en-US" smtClean="0"/>
              <a:t>10/28/2013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E91BA18-99EE-47F4-B8FB-D19F02D11D00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E43E9211-9878-4A8B-959B-ECDCD03D69E6}" type="datetimeFigureOut">
              <a:rPr lang="en-US" smtClean="0"/>
              <a:t>10/28/2013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1BA18-99EE-47F4-B8FB-D19F02D11D0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E9211-9878-4A8B-959B-ECDCD03D69E6}" type="datetimeFigureOut">
              <a:rPr lang="en-US" smtClean="0"/>
              <a:t>10/28/2013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AE91BA18-99EE-47F4-B8FB-D19F02D11D00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E9211-9878-4A8B-959B-ECDCD03D69E6}" type="datetimeFigureOut">
              <a:rPr lang="en-US" smtClean="0"/>
              <a:t>10/28/2013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AE91BA18-99EE-47F4-B8FB-D19F02D11D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E9211-9878-4A8B-959B-ECDCD03D69E6}" type="datetimeFigureOut">
              <a:rPr lang="en-US" smtClean="0"/>
              <a:t>10/28/2013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E91BA18-99EE-47F4-B8FB-D19F02D11D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E91BA18-99EE-47F4-B8FB-D19F02D11D00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E9211-9878-4A8B-959B-ECDCD03D69E6}" type="datetimeFigureOut">
              <a:rPr lang="en-US" smtClean="0"/>
              <a:t>10/28/2013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E9211-9878-4A8B-959B-ECDCD03D69E6}" type="datetimeFigureOut">
              <a:rPr lang="en-US" smtClean="0"/>
              <a:t>10/28/2013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1BA18-99EE-47F4-B8FB-D19F02D11D00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AE91BA18-99EE-47F4-B8FB-D19F02D11D00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E43E9211-9878-4A8B-959B-ECDCD03D69E6}" type="datetimeFigureOut">
              <a:rPr lang="en-US" smtClean="0"/>
              <a:t>10/28/2013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E9211-9878-4A8B-959B-ECDCD03D69E6}" type="datetimeFigureOut">
              <a:rPr lang="en-US" smtClean="0"/>
              <a:t>10/28/2013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1BA18-99EE-47F4-B8FB-D19F02D11D0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AE91BA18-99EE-47F4-B8FB-D19F02D11D00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E9211-9878-4A8B-959B-ECDCD03D69E6}" type="datetimeFigureOut">
              <a:rPr lang="en-US" smtClean="0"/>
              <a:t>10/28/2013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E9211-9878-4A8B-959B-ECDCD03D69E6}" type="datetimeFigureOut">
              <a:rPr lang="en-US" smtClean="0"/>
              <a:t>10/28/2013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1BA18-99EE-47F4-B8FB-D19F02D11D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E9211-9878-4A8B-959B-ECDCD03D69E6}" type="datetimeFigureOut">
              <a:rPr lang="en-US" smtClean="0"/>
              <a:t>10/28/2013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1BA18-99EE-47F4-B8FB-D19F02D11D0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E9211-9878-4A8B-959B-ECDCD03D69E6}" type="datetimeFigureOut">
              <a:rPr lang="en-US" smtClean="0"/>
              <a:t>10/28/2013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1BA18-99EE-47F4-B8FB-D19F02D11D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E9211-9878-4A8B-959B-ECDCD03D69E6}" type="datetimeFigureOut">
              <a:rPr lang="en-US" smtClean="0"/>
              <a:t>10/28/2013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1BA18-99EE-47F4-B8FB-D19F02D11D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E9211-9878-4A8B-959B-ECDCD03D69E6}" type="datetimeFigureOut">
              <a:rPr lang="en-US" smtClean="0"/>
              <a:t>10/28/2013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1BA18-99EE-47F4-B8FB-D19F02D11D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E9211-9878-4A8B-959B-ECDCD03D69E6}" type="datetimeFigureOut">
              <a:rPr lang="en-US" smtClean="0"/>
              <a:t>10/28/2013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1BA18-99EE-47F4-B8FB-D19F02D11D00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E9211-9878-4A8B-959B-ECDCD03D69E6}" type="datetimeFigureOut">
              <a:rPr lang="en-US" smtClean="0"/>
              <a:t>10/28/2013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1BA18-99EE-47F4-B8FB-D19F02D11D00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E43E9211-9878-4A8B-959B-ECDCD03D69E6}" type="datetimeFigureOut">
              <a:rPr lang="en-US" smtClean="0"/>
              <a:t>10/28/2013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AE91BA18-99EE-47F4-B8FB-D19F02D11D00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E43E9211-9878-4A8B-959B-ECDCD03D69E6}" type="datetimeFigureOut">
              <a:rPr lang="en-US" smtClean="0"/>
              <a:t>10/28/2013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E91BA18-99EE-47F4-B8FB-D19F02D11D00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5" r:id="rId1"/>
    <p:sldLayoutId id="2147483926" r:id="rId2"/>
    <p:sldLayoutId id="2147483927" r:id="rId3"/>
    <p:sldLayoutId id="2147483928" r:id="rId4"/>
    <p:sldLayoutId id="2147483929" r:id="rId5"/>
    <p:sldLayoutId id="2147483930" r:id="rId6"/>
    <p:sldLayoutId id="2147483931" r:id="rId7"/>
    <p:sldLayoutId id="2147483932" r:id="rId8"/>
    <p:sldLayoutId id="2147483933" r:id="rId9"/>
    <p:sldLayoutId id="2147483934" r:id="rId10"/>
    <p:sldLayoutId id="2147483935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hyperlink" Target="http://www.duffysweeney.com" TargetMode="External"/><Relationship Id="rId7" Type="http://schemas.openxmlformats.org/officeDocument/2006/relationships/image" Target="../media/image6.png"/><Relationship Id="rId12" Type="http://schemas.openxmlformats.org/officeDocument/2006/relationships/image" Target="../media/image10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8.xml"/><Relationship Id="rId6" Type="http://schemas.openxmlformats.org/officeDocument/2006/relationships/hyperlink" Target="http://www.duffysweeney.com/" TargetMode="External"/><Relationship Id="rId11" Type="http://schemas.openxmlformats.org/officeDocument/2006/relationships/image" Target="../media/image9.png"/><Relationship Id="rId5" Type="http://schemas.openxmlformats.org/officeDocument/2006/relationships/hyperlink" Target="mailto:bmcmasters@duffysweeney.com" TargetMode="External"/><Relationship Id="rId10" Type="http://schemas.openxmlformats.org/officeDocument/2006/relationships/image" Target="../media/image8.png"/><Relationship Id="rId4" Type="http://schemas.openxmlformats.org/officeDocument/2006/relationships/image" Target="../media/image5.jpeg"/><Relationship Id="rId9" Type="http://schemas.openxmlformats.org/officeDocument/2006/relationships/hyperlink" Target="http://www.tech-collective.org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uffysweeney.com/" TargetMode="External"/><Relationship Id="rId7" Type="http://schemas.openxmlformats.org/officeDocument/2006/relationships/image" Target="../media/image11.jpeg"/><Relationship Id="rId2" Type="http://schemas.openxmlformats.org/officeDocument/2006/relationships/hyperlink" Target="http://www.tech-collective.org/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8.png"/><Relationship Id="rId4" Type="http://schemas.openxmlformats.org/officeDocument/2006/relationships/hyperlink" Target="http://blog.duffysweeney.com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/>
          <p:nvPr/>
        </p:nvPicPr>
        <p:blipFill>
          <a:blip r:embed="rId2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500160"/>
            <a:ext cx="2246630" cy="109728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838200" y="1613968"/>
            <a:ext cx="7620000" cy="2185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tabLst>
                <a:tab pos="2400300" algn="l"/>
              </a:tabLst>
            </a:pPr>
            <a:r>
              <a:rPr lang="en-US" dirty="0">
                <a:solidFill>
                  <a:srgbClr val="404040"/>
                </a:solidFill>
                <a:latin typeface="Georgia"/>
                <a:ea typeface="ヒラギノ角ゴ Pro W3"/>
                <a:cs typeface="Times New Roman"/>
              </a:rPr>
              <a:t>LEGAL TECH 2013 Seminar </a:t>
            </a:r>
            <a:r>
              <a:rPr lang="en-US" dirty="0" smtClean="0">
                <a:solidFill>
                  <a:srgbClr val="404040"/>
                </a:solidFill>
                <a:latin typeface="Georgia"/>
                <a:ea typeface="ヒラギノ角ゴ Pro W3"/>
                <a:cs typeface="Times New Roman"/>
              </a:rPr>
              <a:t>Series</a:t>
            </a:r>
            <a:endParaRPr lang="en-US" sz="1200" dirty="0">
              <a:solidFill>
                <a:srgbClr val="000000"/>
              </a:solidFill>
              <a:latin typeface="Helvetica"/>
              <a:ea typeface="ヒラギノ角ゴ Pro W3"/>
              <a:cs typeface="Times New Roman"/>
            </a:endParaRPr>
          </a:p>
          <a:p>
            <a:pPr algn="ctr">
              <a:tabLst>
                <a:tab pos="2400300" algn="l"/>
              </a:tabLst>
            </a:pPr>
            <a:r>
              <a:rPr lang="en-US" sz="4400" i="1" kern="1400" dirty="0" smtClean="0">
                <a:solidFill>
                  <a:srgbClr val="212120"/>
                </a:solidFill>
                <a:effectLst/>
                <a:latin typeface="Times New Roman"/>
                <a:ea typeface="Times New Roman"/>
              </a:rPr>
              <a:t>BioTech and IP:</a:t>
            </a:r>
          </a:p>
          <a:p>
            <a:pPr algn="ctr">
              <a:tabLst>
                <a:tab pos="2400300" algn="l"/>
              </a:tabLst>
            </a:pPr>
            <a:r>
              <a:rPr lang="en-US" sz="4400" i="1" kern="1400" dirty="0" smtClean="0">
                <a:solidFill>
                  <a:srgbClr val="212120"/>
                </a:solidFill>
                <a:effectLst/>
                <a:latin typeface="Times New Roman"/>
                <a:ea typeface="Times New Roman"/>
              </a:rPr>
              <a:t>Protecting A Valuable Asset</a:t>
            </a:r>
            <a:endParaRPr lang="en-US" sz="4400" kern="1400" dirty="0" smtClean="0">
              <a:solidFill>
                <a:srgbClr val="212120"/>
              </a:solidFill>
              <a:effectLst/>
              <a:latin typeface="Times New Roman"/>
              <a:ea typeface="Times New Roman"/>
            </a:endParaRPr>
          </a:p>
          <a:p>
            <a:pPr lvl="0" algn="ctr">
              <a:tabLst>
                <a:tab pos="2400300" algn="l"/>
              </a:tabLst>
            </a:pPr>
            <a:endParaRPr lang="en-US" sz="1200" dirty="0">
              <a:solidFill>
                <a:srgbClr val="000000"/>
              </a:solidFill>
              <a:latin typeface="Helvetica"/>
              <a:ea typeface="ヒラギノ角ゴ Pro W3"/>
              <a:cs typeface="Times New Roman"/>
            </a:endParaRPr>
          </a:p>
          <a:p>
            <a:pPr lvl="0" algn="ctr">
              <a:tabLst>
                <a:tab pos="2400300" algn="l"/>
              </a:tabLst>
            </a:pPr>
            <a:endParaRPr lang="en-US" dirty="0" smtClean="0">
              <a:solidFill>
                <a:srgbClr val="404040"/>
              </a:solidFill>
              <a:latin typeface="Georgia"/>
              <a:ea typeface="ヒラギノ角ゴ Pro W3"/>
              <a:cs typeface="Times New Roman"/>
            </a:endParaRPr>
          </a:p>
        </p:txBody>
      </p:sp>
      <p:pic>
        <p:nvPicPr>
          <p:cNvPr id="10" name="Picture 9">
            <a:hlinkClick r:id="rId3"/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1200" y="500160"/>
            <a:ext cx="1468120" cy="1017905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457200" y="5486400"/>
            <a:ext cx="8001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u="sng" dirty="0">
                <a:latin typeface="Times New Roman" pitchFamily="18" charset="0"/>
                <a:cs typeface="Times New Roman" pitchFamily="18" charset="0"/>
              </a:rPr>
              <a:t>About The LEGAL TECH 2013 Series</a:t>
            </a:r>
            <a:endParaRPr lang="en-US" sz="1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000" dirty="0">
                <a:latin typeface="Times New Roman" pitchFamily="18" charset="0"/>
                <a:cs typeface="Times New Roman" pitchFamily="18" charset="0"/>
              </a:rPr>
              <a:t>It’s a regulated world out there, especially at the intersection of IT and the law.  Don’t go it alone. This series of breakfast seminars sponsored with the law firm of Duffy &amp; Sweeney and designed to address the most compelling legal issues that impact technology.  Moderated by Chuck Schmidt, a partner in the IP and technology law practice, the seminars will offer big-picture insight and best-practices as well as answers to your specific questions.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814890" y="3429000"/>
            <a:ext cx="2490910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u="sng" dirty="0" smtClean="0">
                <a:latin typeface="Times New Roman" pitchFamily="18" charset="0"/>
                <a:cs typeface="Times New Roman" pitchFamily="18" charset="0"/>
              </a:rPr>
              <a:t>Presenter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Byron L. McMasters</a:t>
            </a:r>
          </a:p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DUFFY &amp; SWEENEY, LTD</a:t>
            </a:r>
          </a:p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1800 Financial Plaza</a:t>
            </a:r>
          </a:p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Providence, RI 02903</a:t>
            </a:r>
          </a:p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(401) 455-0700</a:t>
            </a:r>
          </a:p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  <a:hlinkClick r:id="rId5"/>
              </a:rPr>
              <a:t>bmcmasters@duffysweeney.com</a:t>
            </a:r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  <a:hlinkClick r:id="rId6"/>
              </a:rPr>
              <a:t>www.duffysweeney.com</a:t>
            </a:r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100" dirty="0" smtClean="0">
                <a:latin typeface="Times New Roman" pitchFamily="18" charset="0"/>
                <a:cs typeface="Times New Roman" pitchFamily="18" charset="0"/>
              </a:rPr>
              <a:t>                  </a:t>
            </a:r>
          </a:p>
          <a:p>
            <a:r>
              <a:rPr lang="en-US" sz="1100" dirty="0" smtClean="0">
                <a:latin typeface="Times New Roman" pitchFamily="18" charset="0"/>
                <a:cs typeface="Times New Roman" pitchFamily="18" charset="0"/>
              </a:rPr>
              <a:t>                 @byronmcmasters	</a:t>
            </a:r>
          </a:p>
          <a:p>
            <a:endParaRPr lang="en-US" dirty="0"/>
          </a:p>
        </p:txBody>
      </p:sp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3910" y="5029963"/>
            <a:ext cx="231775" cy="231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3129" y="5029962"/>
            <a:ext cx="231775" cy="231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" name="TextBox 17"/>
          <p:cNvSpPr txBox="1"/>
          <p:nvPr/>
        </p:nvSpPr>
        <p:spPr>
          <a:xfrm>
            <a:off x="1066800" y="3657599"/>
            <a:ext cx="2438400" cy="15234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Tech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Collective</a:t>
            </a:r>
          </a:p>
          <a:p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Davol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Square | Suite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A330 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Providence, RI 02903</a:t>
            </a:r>
          </a:p>
          <a:p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401.521.7805</a:t>
            </a:r>
          </a:p>
          <a:p>
            <a:r>
              <a:rPr lang="en-US" sz="1400" dirty="0" smtClean="0">
                <a:latin typeface="Times New Roman" pitchFamily="18" charset="0"/>
                <a:cs typeface="Times New Roman" pitchFamily="18" charset="0"/>
                <a:hlinkClick r:id="rId9"/>
              </a:rPr>
              <a:t>www.tech-collective.org</a:t>
            </a:r>
            <a:endParaRPr lang="en-US" sz="1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1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900" dirty="0" smtClean="0">
                <a:latin typeface="Times New Roman" pitchFamily="18" charset="0"/>
                <a:cs typeface="Times New Roman" pitchFamily="18" charset="0"/>
              </a:rPr>
              <a:t>          tech collective               @</a:t>
            </a:r>
            <a:r>
              <a:rPr lang="en-US" sz="900" dirty="0" err="1" smtClean="0">
                <a:latin typeface="Times New Roman" pitchFamily="18" charset="0"/>
                <a:cs typeface="Times New Roman" pitchFamily="18" charset="0"/>
              </a:rPr>
              <a:t>tech_collective</a:t>
            </a:r>
            <a:endParaRPr lang="en-US" sz="9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4846202"/>
            <a:ext cx="304800" cy="3927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5" name="Picture 9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4931746"/>
            <a:ext cx="231775" cy="231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7" name="Picture 13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591" y="1613968"/>
            <a:ext cx="1295400" cy="1904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2" name="Picture 18" descr="#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1219200"/>
            <a:ext cx="1493105" cy="14101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171076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05154" y="1828800"/>
            <a:ext cx="86868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u="sng" dirty="0" smtClean="0">
                <a:latin typeface="Times New Roman" pitchFamily="18" charset="0"/>
                <a:cs typeface="Times New Roman" pitchFamily="18" charset="0"/>
              </a:rPr>
              <a:t>Presentation Agenda</a:t>
            </a:r>
          </a:p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(1) Best Way to Protect Your Invention</a:t>
            </a:r>
          </a:p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(2) Tips for Strong Branding</a:t>
            </a:r>
          </a:p>
          <a:p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(3) Copyright Protection of Technology</a:t>
            </a:r>
          </a:p>
          <a:p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(4) Reigning In Your IP Strategy</a:t>
            </a:r>
          </a:p>
          <a:p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(5) Idea.  ????  Profit.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 descr="C:\Users\jharrington\AppData\Local\Microsoft\Windows\Temporary Internet Files\Content.Outlook\05KT1QL2\ds_logo (2)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8963" y="304800"/>
            <a:ext cx="3648710" cy="768037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  <a:effectLst>
            <a:softEdge rad="127000"/>
          </a:effectLst>
        </p:spPr>
      </p:pic>
    </p:spTree>
    <p:extLst>
      <p:ext uri="{BB962C8B-B14F-4D97-AF65-F5344CB8AC3E}">
        <p14:creationId xmlns:p14="http://schemas.microsoft.com/office/powerpoint/2010/main" val="12588500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4853" y="1371600"/>
            <a:ext cx="8610600" cy="21544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u="sng" dirty="0" smtClean="0">
                <a:latin typeface="Times New Roman" pitchFamily="18" charset="0"/>
                <a:cs typeface="Times New Roman" pitchFamily="18" charset="0"/>
              </a:rPr>
              <a:t>Patents vs. Trade Secrets</a:t>
            </a:r>
          </a:p>
          <a:p>
            <a:r>
              <a:rPr lang="en-US" u="sng" dirty="0" smtClean="0">
                <a:latin typeface="Times New Roman" pitchFamily="18" charset="0"/>
                <a:cs typeface="Times New Roman" pitchFamily="18" charset="0"/>
              </a:rPr>
              <a:t>Brief overview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--Patents are a government granted monopoly for a designated period (20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yrs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for    utility/14 for design).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--Trade secret is not publicly known, confers a competitive advantage and the subject of efforts to maintain confidentiality</a:t>
            </a:r>
          </a:p>
        </p:txBody>
      </p:sp>
      <p:sp>
        <p:nvSpPr>
          <p:cNvPr id="7" name="Rectangle 6"/>
          <p:cNvSpPr/>
          <p:nvPr/>
        </p:nvSpPr>
        <p:spPr>
          <a:xfrm>
            <a:off x="381000" y="3810000"/>
            <a:ext cx="4191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u="sng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Advantages of Patents</a:t>
            </a:r>
          </a:p>
          <a:p>
            <a:pPr lvl="0"/>
            <a:r>
              <a:rPr lang="en-US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--Excludes independent invention</a:t>
            </a:r>
          </a:p>
          <a:p>
            <a:pPr lvl="0"/>
            <a:r>
              <a:rPr lang="en-US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--Prevents reverse engineering</a:t>
            </a:r>
          </a:p>
          <a:p>
            <a:pPr lvl="0"/>
            <a:r>
              <a:rPr lang="en-US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--May be more appealing to licensee</a:t>
            </a:r>
          </a:p>
        </p:txBody>
      </p:sp>
      <p:sp>
        <p:nvSpPr>
          <p:cNvPr id="8" name="Rectangle 7"/>
          <p:cNvSpPr/>
          <p:nvPr/>
        </p:nvSpPr>
        <p:spPr>
          <a:xfrm>
            <a:off x="381000" y="5093340"/>
            <a:ext cx="47244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u="sng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Disadvantages of Patents</a:t>
            </a:r>
          </a:p>
          <a:p>
            <a:pPr lvl="0"/>
            <a:r>
              <a:rPr lang="en-US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--Have to publicly disclose invention</a:t>
            </a:r>
          </a:p>
          <a:p>
            <a:pPr lvl="0"/>
            <a:r>
              <a:rPr lang="en-US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--Limited </a:t>
            </a:r>
            <a:r>
              <a:rPr lang="en-US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duration</a:t>
            </a:r>
          </a:p>
          <a:p>
            <a:pPr lvl="0"/>
            <a:r>
              <a:rPr lang="en-US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--Costly to obtain and enforce</a:t>
            </a:r>
            <a:endParaRPr lang="en-US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81000" y="3654087"/>
            <a:ext cx="8382000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4876800" y="3810000"/>
            <a:ext cx="3657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>
                <a:latin typeface="Times New Roman" pitchFamily="18" charset="0"/>
                <a:cs typeface="Times New Roman" pitchFamily="18" charset="0"/>
              </a:rPr>
              <a:t>Advantages of Trade Secrets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--Cover items not patentable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--Protection is immediate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--Potentially last forever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876800" y="5093340"/>
            <a:ext cx="3810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>
                <a:latin typeface="Times New Roman" pitchFamily="18" charset="0"/>
                <a:cs typeface="Times New Roman" pitchFamily="18" charset="0"/>
              </a:rPr>
              <a:t>Disadvantages of Trade Secrets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--Have to actually keep the secret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--May need government approval for product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--Could be costly to maintain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" name="Picture 9" descr="C:\Users\jharrington\AppData\Local\Microsoft\Windows\Temporary Internet Files\Content.Outlook\05KT1QL2\ds_logo (2)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6743" y="304800"/>
            <a:ext cx="3648710" cy="768037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  <a:effectLst>
            <a:softEdge rad="127000"/>
          </a:effectLst>
        </p:spPr>
      </p:pic>
    </p:spTree>
    <p:extLst>
      <p:ext uri="{BB962C8B-B14F-4D97-AF65-F5344CB8AC3E}">
        <p14:creationId xmlns:p14="http://schemas.microsoft.com/office/powerpoint/2010/main" val="1652156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1447800"/>
            <a:ext cx="861060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u="sng" dirty="0" smtClean="0">
                <a:latin typeface="Times New Roman" pitchFamily="18" charset="0"/>
                <a:cs typeface="Times New Roman" pitchFamily="18" charset="0"/>
              </a:rPr>
              <a:t>Developing Strong Brand Identity Through Trademarks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--A mark is entitled to trademark protection if it is capable of functioning as a source-identifier of goods.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--Trademark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law categorizes proposed marks along a spectrum of distinctiveness, based on their capacity to serve such a source-identifying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function: </a:t>
            </a: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800100" lvl="1" indent="-342900">
              <a:buAutoNum type="arabicParenBoth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Generic (least distinctive)</a:t>
            </a:r>
          </a:p>
          <a:p>
            <a:pPr marL="800100" lvl="1" indent="-342900">
              <a:buAutoNum type="arabicParenBoth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Descriptive</a:t>
            </a:r>
          </a:p>
          <a:p>
            <a:pPr marL="800100" lvl="1" indent="-342900">
              <a:buAutoNum type="arabicParenBoth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Suggestive</a:t>
            </a:r>
          </a:p>
          <a:p>
            <a:pPr marL="800100" lvl="1" indent="-342900">
              <a:buFontTx/>
              <a:buAutoNum type="arabicParenBoth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Arbitrary,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or</a:t>
            </a:r>
          </a:p>
          <a:p>
            <a:pPr marL="800100" lvl="1" indent="-342900">
              <a:buFontTx/>
              <a:buAutoNum type="arabicParenBoth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Fanciful (most distinctive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lvl="1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--Strength not just brand identifier in marketplace but also important factor in enforcement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800100" lvl="1" indent="-342900">
              <a:buAutoNum type="arabicParenBoth"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800100" lvl="1" indent="-342900">
              <a:buAutoNum type="arabicParenBoth"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 descr="C:\Users\jharrington\AppData\Local\Microsoft\Windows\Temporary Internet Files\Content.Outlook\05KT1QL2\ds_logo (2)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66690" y="304800"/>
            <a:ext cx="3648710" cy="768037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  <a:effectLst>
            <a:softEdge rad="127000"/>
          </a:effectLst>
        </p:spPr>
      </p:pic>
    </p:spTree>
    <p:extLst>
      <p:ext uri="{BB962C8B-B14F-4D97-AF65-F5344CB8AC3E}">
        <p14:creationId xmlns:p14="http://schemas.microsoft.com/office/powerpoint/2010/main" val="52224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1600200"/>
            <a:ext cx="86868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u="sng" dirty="0" smtClean="0">
                <a:latin typeface="Times New Roman" pitchFamily="18" charset="0"/>
                <a:cs typeface="Times New Roman" pitchFamily="18" charset="0"/>
              </a:rPr>
              <a:t>Understanding Copyrights in BioTech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--Copyright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law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protects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nonfunctional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works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of art, music, and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literature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--Computer programs are considered “literary works” under copyright law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--Copyright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for computer programs prohibits not only literal copying, but also copying of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“nonliteral elements”,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such as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program’s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structure, sequence and organization (SSO)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which refers to data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input formats, file structures, design, organization and flow of the code, screen outputs or user interfaces, and the flow and sequencing of the screens.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--These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non-literal aspects, however, can be protected only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“to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the extent that they incorporate authorship in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programmer’s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expression of original ideas, as distinguished from the ideas themselves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.”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--Largely untested but some belief DNA sequencing and synthetic biology may be copyrightable for same reasons software is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 descr="C:\Users\jharrington\AppData\Local\Microsoft\Windows\Temporary Internet Files\Content.Outlook\05KT1QL2\ds_logo (2)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66690" y="304800"/>
            <a:ext cx="3648710" cy="768037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  <a:effectLst>
            <a:softEdge rad="127000"/>
          </a:effectLst>
        </p:spPr>
      </p:pic>
    </p:spTree>
    <p:extLst>
      <p:ext uri="{BB962C8B-B14F-4D97-AF65-F5344CB8AC3E}">
        <p14:creationId xmlns:p14="http://schemas.microsoft.com/office/powerpoint/2010/main" val="4173062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1524000"/>
            <a:ext cx="8610600" cy="41242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u="sng" dirty="0" smtClean="0">
                <a:latin typeface="Times New Roman" pitchFamily="18" charset="0"/>
                <a:cs typeface="Times New Roman" pitchFamily="18" charset="0"/>
              </a:rPr>
              <a:t>You Don’t </a:t>
            </a:r>
            <a:r>
              <a:rPr lang="en-US" sz="2800" i="1" u="sng" dirty="0" smtClean="0">
                <a:latin typeface="Times New Roman" pitchFamily="18" charset="0"/>
                <a:cs typeface="Times New Roman" pitchFamily="18" charset="0"/>
              </a:rPr>
              <a:t>Have</a:t>
            </a:r>
            <a:r>
              <a:rPr lang="en-US" sz="28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u="sng" dirty="0" smtClean="0">
                <a:latin typeface="Times New Roman" pitchFamily="18" charset="0"/>
                <a:cs typeface="Times New Roman" pitchFamily="18" charset="0"/>
              </a:rPr>
              <a:t>to</a:t>
            </a:r>
            <a:r>
              <a:rPr lang="en-US" sz="2800" u="sng" dirty="0" smtClean="0">
                <a:latin typeface="Times New Roman" pitchFamily="18" charset="0"/>
                <a:cs typeface="Times New Roman" pitchFamily="18" charset="0"/>
              </a:rPr>
              <a:t> Patent/Trademark/Copyright That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--As important as IP protection is, need to be strategic about pursuing protection</a:t>
            </a: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--Need to consider what company identity will be and approach to IP</a:t>
            </a: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--Given costs of IP protection, need to determine whether worthwhile</a:t>
            </a: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--Can develop negative reputation in marketplace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 descr="C:\Users\jharrington\AppData\Local\Microsoft\Windows\Temporary Internet Files\Content.Outlook\05KT1QL2\ds_logo (2)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66690" y="304800"/>
            <a:ext cx="3648710" cy="768037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  <a:effectLst>
            <a:softEdge rad="127000"/>
          </a:effectLst>
        </p:spPr>
      </p:pic>
    </p:spTree>
    <p:extLst>
      <p:ext uri="{BB962C8B-B14F-4D97-AF65-F5344CB8AC3E}">
        <p14:creationId xmlns:p14="http://schemas.microsoft.com/office/powerpoint/2010/main" val="934779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1447800"/>
            <a:ext cx="8610600" cy="4555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u="sng" dirty="0" smtClean="0">
                <a:latin typeface="Times New Roman" pitchFamily="18" charset="0"/>
                <a:cs typeface="Times New Roman" pitchFamily="18" charset="0"/>
              </a:rPr>
              <a:t>Monetizing Your IP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--Filing the gaps to ensure “complete” IP protection</a:t>
            </a:r>
          </a:p>
          <a:p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--Building value in company for potential sale</a:t>
            </a:r>
          </a:p>
          <a:p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--Exploiting IP versus licensing IP</a:t>
            </a:r>
          </a:p>
          <a:p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--Cross-licensing/joint venture as a dispute avoidance and revenue increasing strategy</a:t>
            </a:r>
          </a:p>
        </p:txBody>
      </p:sp>
      <p:pic>
        <p:nvPicPr>
          <p:cNvPr id="3" name="Picture 2" descr="C:\Users\jharrington\AppData\Local\Microsoft\Windows\Temporary Internet Files\Content.Outlook\05KT1QL2\ds_logo (2)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66690" y="304800"/>
            <a:ext cx="3648710" cy="768037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  <a:effectLst>
            <a:softEdge rad="127000"/>
          </a:effectLst>
        </p:spPr>
      </p:pic>
    </p:spTree>
    <p:extLst>
      <p:ext uri="{BB962C8B-B14F-4D97-AF65-F5344CB8AC3E}">
        <p14:creationId xmlns:p14="http://schemas.microsoft.com/office/powerpoint/2010/main" val="3403545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2378" y="2138065"/>
            <a:ext cx="8610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Questions?</a:t>
            </a:r>
            <a:endParaRPr lang="en-US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66800" y="3657599"/>
            <a:ext cx="2438400" cy="15234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Tech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Collective</a:t>
            </a:r>
          </a:p>
          <a:p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Davol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Square | Suite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A330 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Providence, RI 02903</a:t>
            </a:r>
          </a:p>
          <a:p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401.521.7805</a:t>
            </a:r>
          </a:p>
          <a:p>
            <a:r>
              <a:rPr lang="en-US" sz="1400" dirty="0" smtClean="0">
                <a:latin typeface="Times New Roman" pitchFamily="18" charset="0"/>
                <a:cs typeface="Times New Roman" pitchFamily="18" charset="0"/>
                <a:hlinkClick r:id="rId2"/>
              </a:rPr>
              <a:t>www.tech-collective.org</a:t>
            </a:r>
            <a:endParaRPr lang="en-US" sz="1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1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900" dirty="0" smtClean="0">
                <a:latin typeface="Times New Roman" pitchFamily="18" charset="0"/>
                <a:cs typeface="Times New Roman" pitchFamily="18" charset="0"/>
              </a:rPr>
              <a:t>          tech collective               @</a:t>
            </a:r>
            <a:r>
              <a:rPr lang="en-US" sz="900" dirty="0" err="1" smtClean="0">
                <a:latin typeface="Times New Roman" pitchFamily="18" charset="0"/>
                <a:cs typeface="Times New Roman" pitchFamily="18" charset="0"/>
              </a:rPr>
              <a:t>tech_collective</a:t>
            </a:r>
            <a:endParaRPr lang="en-US" sz="9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257800" y="3581400"/>
            <a:ext cx="2490910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DUFFY &amp; SWEENEY, LTD</a:t>
            </a:r>
          </a:p>
          <a:p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1800 Financial Plaza</a:t>
            </a:r>
          </a:p>
          <a:p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Providence, RI 02903</a:t>
            </a:r>
          </a:p>
          <a:p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(401) 455-0700</a:t>
            </a:r>
          </a:p>
          <a:p>
            <a:r>
              <a:rPr lang="en-US" sz="1400" dirty="0" smtClean="0">
                <a:latin typeface="Times New Roman" pitchFamily="18" charset="0"/>
                <a:cs typeface="Times New Roman" pitchFamily="18" charset="0"/>
                <a:hlinkClick r:id="rId3"/>
              </a:rPr>
              <a:t>www.duffysweeney.com</a:t>
            </a:r>
            <a:endParaRPr lang="en-US" sz="1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1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Visit Our Blog:</a:t>
            </a:r>
          </a:p>
          <a:p>
            <a:r>
              <a:rPr lang="en-US" sz="1400" dirty="0" smtClean="0">
                <a:latin typeface="Times New Roman" pitchFamily="18" charset="0"/>
                <a:cs typeface="Times New Roman" pitchFamily="18" charset="0"/>
                <a:hlinkClick r:id="rId4"/>
              </a:rPr>
              <a:t>http://blog.duffysweeney.com/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100" dirty="0" smtClean="0">
                <a:latin typeface="Times New Roman" pitchFamily="18" charset="0"/>
                <a:cs typeface="Times New Roman" pitchFamily="18" charset="0"/>
              </a:rPr>
              <a:t>                  </a:t>
            </a:r>
          </a:p>
          <a:p>
            <a:r>
              <a:rPr lang="en-US" sz="1100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endParaRPr lang="en-US" dirty="0"/>
          </a:p>
        </p:txBody>
      </p:sp>
      <p:pic>
        <p:nvPicPr>
          <p:cNvPr id="5" name="Picture 10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4846202"/>
            <a:ext cx="304800" cy="3927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9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4931746"/>
            <a:ext cx="231775" cy="231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6" descr="C:\Users\jharrington\AppData\Local\Microsoft\Windows\Temporary Internet Files\Content.Outlook\05KT1QL2\ds_logo (2).jpg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4268" y="304800"/>
            <a:ext cx="3648710" cy="768037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  <a:effectLst>
            <a:softEdge rad="127000"/>
          </a:effectLst>
        </p:spPr>
      </p:pic>
    </p:spTree>
    <p:extLst>
      <p:ext uri="{BB962C8B-B14F-4D97-AF65-F5344CB8AC3E}">
        <p14:creationId xmlns:p14="http://schemas.microsoft.com/office/powerpoint/2010/main" val="2454781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591</TotalTime>
  <Words>685</Words>
  <Application>Microsoft Office PowerPoint</Application>
  <PresentationFormat>On-screen Show (4:3)</PresentationFormat>
  <Paragraphs>114</Paragraphs>
  <Slides>8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Waveform</vt:lpstr>
      <vt:lpstr>Civic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Byron McMasters</dc:creator>
  <cp:lastModifiedBy>Carolyn Lavin</cp:lastModifiedBy>
  <cp:revision>43</cp:revision>
  <dcterms:created xsi:type="dcterms:W3CDTF">2013-10-23T16:23:02Z</dcterms:created>
  <dcterms:modified xsi:type="dcterms:W3CDTF">2013-10-28T16:07:11Z</dcterms:modified>
</cp:coreProperties>
</file>